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9" r:id="rId1"/>
  </p:sldMasterIdLst>
  <p:notesMasterIdLst>
    <p:notesMasterId r:id="rId59"/>
  </p:notesMasterIdLst>
  <p:handoutMasterIdLst>
    <p:handoutMasterId r:id="rId60"/>
  </p:handoutMasterIdLst>
  <p:sldIdLst>
    <p:sldId id="256" r:id="rId2"/>
    <p:sldId id="257" r:id="rId3"/>
    <p:sldId id="259" r:id="rId4"/>
    <p:sldId id="260" r:id="rId5"/>
    <p:sldId id="261" r:id="rId6"/>
    <p:sldId id="262" r:id="rId7"/>
    <p:sldId id="272" r:id="rId8"/>
    <p:sldId id="334" r:id="rId9"/>
    <p:sldId id="329" r:id="rId10"/>
    <p:sldId id="330" r:id="rId11"/>
    <p:sldId id="318" r:id="rId12"/>
    <p:sldId id="323" r:id="rId13"/>
    <p:sldId id="328" r:id="rId14"/>
    <p:sldId id="331" r:id="rId15"/>
    <p:sldId id="327" r:id="rId16"/>
    <p:sldId id="335" r:id="rId17"/>
    <p:sldId id="326" r:id="rId18"/>
    <p:sldId id="350" r:id="rId19"/>
    <p:sldId id="336" r:id="rId20"/>
    <p:sldId id="264" r:id="rId21"/>
    <p:sldId id="349" r:id="rId22"/>
    <p:sldId id="310" r:id="rId23"/>
    <p:sldId id="306" r:id="rId24"/>
    <p:sldId id="293" r:id="rId25"/>
    <p:sldId id="324" r:id="rId26"/>
    <p:sldId id="296" r:id="rId27"/>
    <p:sldId id="312" r:id="rId28"/>
    <p:sldId id="300" r:id="rId29"/>
    <p:sldId id="337" r:id="rId30"/>
    <p:sldId id="275" r:id="rId31"/>
    <p:sldId id="332" r:id="rId32"/>
    <p:sldId id="333" r:id="rId33"/>
    <p:sldId id="304" r:id="rId34"/>
    <p:sldId id="288" r:id="rId35"/>
    <p:sldId id="285" r:id="rId36"/>
    <p:sldId id="340" r:id="rId37"/>
    <p:sldId id="338" r:id="rId38"/>
    <p:sldId id="281" r:id="rId39"/>
    <p:sldId id="282" r:id="rId40"/>
    <p:sldId id="283" r:id="rId41"/>
    <p:sldId id="339" r:id="rId42"/>
    <p:sldId id="277" r:id="rId43"/>
    <p:sldId id="278" r:id="rId44"/>
    <p:sldId id="279" r:id="rId45"/>
    <p:sldId id="286" r:id="rId46"/>
    <p:sldId id="351" r:id="rId47"/>
    <p:sldId id="342" r:id="rId48"/>
    <p:sldId id="343" r:id="rId49"/>
    <p:sldId id="344" r:id="rId50"/>
    <p:sldId id="345" r:id="rId51"/>
    <p:sldId id="346" r:id="rId52"/>
    <p:sldId id="347" r:id="rId53"/>
    <p:sldId id="348" r:id="rId54"/>
    <p:sldId id="352" r:id="rId55"/>
    <p:sldId id="292" r:id="rId56"/>
    <p:sldId id="341" r:id="rId57"/>
    <p:sldId id="311" r:id="rId5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 van Dam" initials="avd" lastIdx="43" clrIdx="0"/>
  <p:cmAuthor id="1" name="Ben Herila" initials="BWH" lastIdx="10" clrIdx="1"/>
  <p:cmAuthor id="2" name="Justin Kim" initials="JK" lastIdx="25" clrIdx="2"/>
  <p:cmAuthor id="3" name="Andy van Dam" initials="AvD" lastIdx="4" clrIdx="3"/>
  <p:cmAuthor id="4" name="avd" initials="avd" lastIdx="37" clrIdx="4"/>
  <p:cmAuthor id="5" name="Wil" initials="W" lastIdx="24"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E1"/>
    <a:srgbClr val="920000"/>
    <a:srgbClr val="FFFFCC"/>
    <a:srgbClr val="F8FF97"/>
    <a:srgbClr val="000D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0" autoAdjust="0"/>
    <p:restoredTop sz="95978" autoAdjust="0"/>
  </p:normalViewPr>
  <p:slideViewPr>
    <p:cSldViewPr snapToGrid="0">
      <p:cViewPr>
        <p:scale>
          <a:sx n="160" d="100"/>
          <a:sy n="160" d="100"/>
        </p:scale>
        <p:origin x="-204" y="216"/>
      </p:cViewPr>
      <p:guideLst>
        <p:guide orient="horz" pos="1620"/>
        <p:guide pos="2880"/>
      </p:guideLst>
    </p:cSldViewPr>
  </p:slideViewPr>
  <p:outlineViewPr>
    <p:cViewPr>
      <p:scale>
        <a:sx n="33" d="100"/>
        <a:sy n="33" d="100"/>
      </p:scale>
      <p:origin x="0" y="37812"/>
    </p:cViewPr>
  </p:outlineViewPr>
  <p:notesTextViewPr>
    <p:cViewPr>
      <p:scale>
        <a:sx n="1" d="1"/>
        <a:sy n="1" d="1"/>
      </p:scale>
      <p:origin x="0" y="0"/>
    </p:cViewPr>
  </p:notesTextViewPr>
  <p:sorterViewPr>
    <p:cViewPr>
      <p:scale>
        <a:sx n="100" d="100"/>
        <a:sy n="100" d="100"/>
      </p:scale>
      <p:origin x="0" y="7718"/>
    </p:cViewPr>
  </p:sorterViewPr>
  <p:notesViewPr>
    <p:cSldViewPr snapToGrid="0">
      <p:cViewPr varScale="1">
        <p:scale>
          <a:sx n="67" d="100"/>
          <a:sy n="67" d="100"/>
        </p:scale>
        <p:origin x="-3168"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F0CEEF-7D75-42AF-BFDA-ABEB0FAA7AD5}" type="datetimeFigureOut">
              <a:rPr lang="en-US" smtClean="0"/>
              <a:t>10/31/2012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1CB215-2CA9-4904-8609-BC56ED6BE918}" type="slidenum">
              <a:rPr lang="en-US" smtClean="0"/>
              <a:t>‹#›</a:t>
            </a:fld>
            <a:endParaRPr lang="en-US"/>
          </a:p>
        </p:txBody>
      </p:sp>
    </p:spTree>
    <p:extLst>
      <p:ext uri="{BB962C8B-B14F-4D97-AF65-F5344CB8AC3E}">
        <p14:creationId xmlns:p14="http://schemas.microsoft.com/office/powerpoint/2010/main" val="1162859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037CF1-C674-4C37-AE57-FC8ACB539F91}" type="datetimeFigureOut">
              <a:rPr lang="en-US" smtClean="0"/>
              <a:pPr/>
              <a:t>10/31/2012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F31A8D-942C-4704-BBC6-BC84EFB3CF6C}" type="slidenum">
              <a:rPr lang="en-US" smtClean="0"/>
              <a:pPr/>
              <a:t>‹#›</a:t>
            </a:fld>
            <a:endParaRPr lang="en-US"/>
          </a:p>
        </p:txBody>
      </p:sp>
    </p:spTree>
    <p:extLst>
      <p:ext uri="{BB962C8B-B14F-4D97-AF65-F5344CB8AC3E}">
        <p14:creationId xmlns:p14="http://schemas.microsoft.com/office/powerpoint/2010/main" val="379168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B447A0B-3CCE-43D1-AFE0-FE84222C858B}"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B447A0B-3CCE-43D1-AFE0-FE84222C858B}"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B447A0B-3CCE-43D1-AFE0-FE84222C858B}"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B447A0B-3CCE-43D1-AFE0-FE84222C858B}"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18</a:t>
            </a:fld>
            <a:endParaRPr lang="en-US"/>
          </a:p>
        </p:txBody>
      </p:sp>
    </p:spTree>
    <p:extLst>
      <p:ext uri="{BB962C8B-B14F-4D97-AF65-F5344CB8AC3E}">
        <p14:creationId xmlns:p14="http://schemas.microsoft.com/office/powerpoint/2010/main" val="2435389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21</a:t>
            </a:fld>
            <a:endParaRPr lang="en-US"/>
          </a:p>
        </p:txBody>
      </p:sp>
    </p:spTree>
    <p:extLst>
      <p:ext uri="{BB962C8B-B14F-4D97-AF65-F5344CB8AC3E}">
        <p14:creationId xmlns:p14="http://schemas.microsoft.com/office/powerpoint/2010/main" val="1738872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BF31A8D-942C-4704-BBC6-BC84EFB3CF6C}"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BF31A8D-942C-4704-BBC6-BC84EFB3CF6C}"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B447A0B-3CCE-43D1-AFE0-FE84222C858B}"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B447A0B-3CCE-43D1-AFE0-FE84222C858B}" type="slidenum">
              <a:rPr lang="en-US" smtClean="0"/>
              <a:pPr>
                <a:defRPr/>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B447A0B-3CCE-43D1-AFE0-FE84222C858B}" type="slidenum">
              <a:rPr lang="en-US" smtClean="0"/>
              <a:pPr>
                <a:defRPr/>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BF31A8D-942C-4704-BBC6-BC84EFB3CF6C}"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46</a:t>
            </a:fld>
            <a:endParaRPr lang="en-US"/>
          </a:p>
        </p:txBody>
      </p:sp>
    </p:spTree>
    <p:extLst>
      <p:ext uri="{BB962C8B-B14F-4D97-AF65-F5344CB8AC3E}">
        <p14:creationId xmlns:p14="http://schemas.microsoft.com/office/powerpoint/2010/main" val="4279420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47</a:t>
            </a:fld>
            <a:endParaRPr lang="en-US"/>
          </a:p>
        </p:txBody>
      </p:sp>
    </p:spTree>
    <p:extLst>
      <p:ext uri="{BB962C8B-B14F-4D97-AF65-F5344CB8AC3E}">
        <p14:creationId xmlns:p14="http://schemas.microsoft.com/office/powerpoint/2010/main" val="31166951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solidFill>
                  <a:prstClr val="black"/>
                </a:solidFill>
              </a:rPr>
              <a:pPr/>
              <a:t>48</a:t>
            </a:fld>
            <a:endParaRPr lang="en-US">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solidFill>
                  <a:prstClr val="black"/>
                </a:solidFill>
              </a:rPr>
              <a:pPr/>
              <a:t>49</a:t>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BF31A8D-942C-4704-BBC6-BC84EFB3CF6C}" type="slidenum">
              <a:rPr lang="en-US" smtClean="0">
                <a:solidFill>
                  <a:prstClr val="black"/>
                </a:solidFill>
              </a:rPr>
              <a:pPr/>
              <a:t>50</a:t>
            </a:fld>
            <a:endParaRPr lang="en-US">
              <a:solidFill>
                <a:prstClr val="black"/>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56</a:t>
            </a:fld>
            <a:endParaRPr lang="en-US"/>
          </a:p>
        </p:txBody>
      </p:sp>
    </p:spTree>
    <p:extLst>
      <p:ext uri="{BB962C8B-B14F-4D97-AF65-F5344CB8AC3E}">
        <p14:creationId xmlns:p14="http://schemas.microsoft.com/office/powerpoint/2010/main" val="26912883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57</a:t>
            </a:fld>
            <a:endParaRPr lang="en-US"/>
          </a:p>
        </p:txBody>
      </p:sp>
    </p:spTree>
    <p:extLst>
      <p:ext uri="{BB962C8B-B14F-4D97-AF65-F5344CB8AC3E}">
        <p14:creationId xmlns:p14="http://schemas.microsoft.com/office/powerpoint/2010/main" val="2762182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BF31A8D-942C-4704-BBC6-BC84EFB3CF6C}"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EB447A0B-3CCE-43D1-AFE0-FE84222C858B}"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Master" Target="../slideMasters/slideMaster1.xml"/><Relationship Id="rId5" Type="http://schemas.openxmlformats.org/officeDocument/2006/relationships/tags" Target="../tags/tag29.xml"/><Relationship Id="rId4"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7.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slideMaster" Target="../slideMasters/slideMaster1.xml"/><Relationship Id="rId4" Type="http://schemas.openxmlformats.org/officeDocument/2006/relationships/tags" Target="../tags/tag4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7.xml"/><Relationship Id="rId7" Type="http://schemas.openxmlformats.org/officeDocument/2006/relationships/tags" Target="../tags/tag51.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slideMaster" Target="../slideMasters/slideMaster1.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custDataLst>
              <p:tags r:id="rId1"/>
            </p:custDataLst>
          </p:nvPr>
        </p:nvSpPr>
        <p:spPr>
          <a:xfrm>
            <a:off x="463554" y="2743200"/>
            <a:ext cx="8229599" cy="960120"/>
          </a:xfrm>
          <a:prstGeom prst="rect">
            <a:avLst/>
          </a:prstGeom>
        </p:spPr>
        <p:txBody>
          <a:bodyPr anchor="b" anchorCtr="0"/>
          <a:lstStyle>
            <a:lvl1pPr algn="l">
              <a:defRPr sz="3200" b="0">
                <a:solidFill>
                  <a:schemeClr val="tx1"/>
                </a:solidFill>
              </a:defRPr>
            </a:lvl1pPr>
          </a:lstStyle>
          <a:p>
            <a:r>
              <a:rPr kumimoji="0" lang="en-US" smtClean="0"/>
              <a:t>Click to edit Master title style</a:t>
            </a:r>
            <a:endParaRPr kumimoji="0" lang="en-US" dirty="0"/>
          </a:p>
        </p:txBody>
      </p:sp>
      <p:sp>
        <p:nvSpPr>
          <p:cNvPr id="9" name="Subtitle 8"/>
          <p:cNvSpPr>
            <a:spLocks noGrp="1"/>
          </p:cNvSpPr>
          <p:nvPr>
            <p:ph type="subTitle" idx="1"/>
            <p:custDataLst>
              <p:tags r:id="rId2"/>
            </p:custDataLst>
          </p:nvPr>
        </p:nvSpPr>
        <p:spPr>
          <a:xfrm>
            <a:off x="457203" y="3786188"/>
            <a:ext cx="8229600" cy="514350"/>
          </a:xfrm>
        </p:spPr>
        <p:txBody>
          <a:bodyPr/>
          <a:lstStyle>
            <a:lvl1pPr marL="0" indent="0" algn="l">
              <a:buNone/>
              <a:defRPr sz="2000" b="0">
                <a:solidFill>
                  <a:schemeClr val="accent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dirty="0"/>
          </a:p>
        </p:txBody>
      </p:sp>
      <p:sp>
        <p:nvSpPr>
          <p:cNvPr id="2" name="Rectangle 1"/>
          <p:cNvSpPr/>
          <p:nvPr>
            <p:custDataLst>
              <p:tags r:id="rId3"/>
            </p:custDataLst>
          </p:nvPr>
        </p:nvSpPr>
        <p:spPr>
          <a:xfrm>
            <a:off x="457203" y="514350"/>
            <a:ext cx="82423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8" name="Straight Connector 17"/>
          <p:cNvSpPr>
            <a:spLocks noChangeShapeType="1"/>
          </p:cNvSpPr>
          <p:nvPr>
            <p:custDataLst>
              <p:tags r:id="rId4"/>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b="0"/>
          </a:p>
        </p:txBody>
      </p:sp>
      <p:sp>
        <p:nvSpPr>
          <p:cNvPr id="19" name="Footer Placeholder 5"/>
          <p:cNvSpPr>
            <a:spLocks noGrp="1"/>
          </p:cNvSpPr>
          <p:nvPr>
            <p:ph type="ftr" sz="quarter" idx="3"/>
            <p:custDataLst>
              <p:tags r:id="rId5"/>
            </p:custDataLst>
          </p:nvPr>
        </p:nvSpPr>
        <p:spPr>
          <a:xfrm>
            <a:off x="2133600" y="4800602"/>
            <a:ext cx="5257800" cy="240983"/>
          </a:xfrm>
          <a:prstGeom prst="rect">
            <a:avLst/>
          </a:prstGeom>
          <a:noFill/>
        </p:spPr>
        <p:txBody>
          <a:bodyPr/>
          <a:lstStyle>
            <a:lvl1pPr algn="l">
              <a:defRPr sz="1400" b="0">
                <a:solidFill>
                  <a:schemeClr val="tx1"/>
                </a:solidFill>
              </a:defRPr>
            </a:lvl1pPr>
          </a:lstStyle>
          <a:p>
            <a:r>
              <a:rPr lang="en-US" dirty="0" smtClean="0"/>
              <a:t>November 1, 2011</a:t>
            </a:r>
            <a:endParaRPr lang="en-US" dirty="0"/>
          </a:p>
        </p:txBody>
      </p:sp>
      <p:sp>
        <p:nvSpPr>
          <p:cNvPr id="20" name="Slide Number Placeholder 6"/>
          <p:cNvSpPr>
            <a:spLocks noGrp="1"/>
          </p:cNvSpPr>
          <p:nvPr>
            <p:ph type="sldNum" sz="quarter" idx="4"/>
            <p:custDataLst>
              <p:tags r:id="rId6"/>
            </p:custDataLst>
          </p:nvPr>
        </p:nvSpPr>
        <p:spPr>
          <a:xfrm>
            <a:off x="7467600" y="4800600"/>
            <a:ext cx="1219200" cy="238601"/>
          </a:xfrm>
          <a:prstGeom prst="rect">
            <a:avLst/>
          </a:prstGeom>
          <a:noFill/>
        </p:spPr>
        <p:txBody>
          <a:bodyPr/>
          <a:lstStyle>
            <a:lvl1pPr algn="r">
              <a:defRPr sz="1400" b="0">
                <a:solidFill>
                  <a:schemeClr val="tx1"/>
                </a:solidFill>
              </a:defRPr>
            </a:lvl1pPr>
          </a:lstStyle>
          <a:p>
            <a:fld id="{8B09B1D7-08F4-4981-B496-0018F6D397C3}" type="slidenum">
              <a:rPr lang="en-US" smtClean="0"/>
              <a:pPr/>
              <a:t>‹#›</a:t>
            </a:fld>
            <a:r>
              <a:rPr lang="en-US" dirty="0" smtClean="0"/>
              <a:t> of 45</a:t>
            </a:r>
            <a:endParaRPr lang="en-US" dirty="0"/>
          </a:p>
        </p:txBody>
      </p:sp>
      <p:sp>
        <p:nvSpPr>
          <p:cNvPr id="14" name="Rectangle 13"/>
          <p:cNvSpPr/>
          <p:nvPr userDrawn="1"/>
        </p:nvSpPr>
        <p:spPr>
          <a:xfrm>
            <a:off x="457202" y="514350"/>
            <a:ext cx="82423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custDataLst>
              <p:tags r:id="rId1"/>
            </p:custDataLst>
          </p:nvPr>
        </p:nvSpPr>
        <p:spPr>
          <a:xfrm>
            <a:off x="457200" y="1085850"/>
            <a:ext cx="8229600" cy="36004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5" name="Straight Connector 14"/>
          <p:cNvSpPr>
            <a:spLocks noChangeShapeType="1"/>
          </p:cNvSpPr>
          <p:nvPr>
            <p:custDataLst>
              <p:tags r:id="rId2"/>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ooter Placeholder 5"/>
          <p:cNvSpPr>
            <a:spLocks noGrp="1"/>
          </p:cNvSpPr>
          <p:nvPr>
            <p:ph type="ftr" sz="quarter" idx="3"/>
            <p:custDataLst>
              <p:tags r:id="rId3"/>
            </p:custDataLst>
          </p:nvPr>
        </p:nvSpPr>
        <p:spPr>
          <a:xfrm>
            <a:off x="2133600" y="4800602"/>
            <a:ext cx="5257800" cy="240983"/>
          </a:xfrm>
          <a:prstGeom prst="rect">
            <a:avLst/>
          </a:prstGeom>
          <a:noFill/>
        </p:spPr>
        <p:txBody>
          <a:bodyPr/>
          <a:lstStyle>
            <a:lvl1pPr algn="l">
              <a:defRPr sz="1400">
                <a:solidFill>
                  <a:schemeClr val="tx1"/>
                </a:solidFill>
              </a:defRPr>
            </a:lvl1pPr>
          </a:lstStyle>
          <a:p>
            <a:r>
              <a:rPr lang="en-US" dirty="0" smtClean="0"/>
              <a:t>November 1, 2011</a:t>
            </a:r>
            <a:endParaRPr lang="en-US" dirty="0"/>
          </a:p>
        </p:txBody>
      </p:sp>
      <p:sp>
        <p:nvSpPr>
          <p:cNvPr id="17" name="Slide Number Placeholder 6"/>
          <p:cNvSpPr>
            <a:spLocks noGrp="1"/>
          </p:cNvSpPr>
          <p:nvPr>
            <p:ph type="sldNum" sz="quarter" idx="4"/>
            <p:custDataLst>
              <p:tags r:id="rId4"/>
            </p:custDataLst>
          </p:nvPr>
        </p:nvSpPr>
        <p:spPr>
          <a:xfrm>
            <a:off x="7467600" y="4800600"/>
            <a:ext cx="1219200" cy="238601"/>
          </a:xfrm>
          <a:prstGeom prst="rect">
            <a:avLst/>
          </a:prstGeom>
          <a:noFill/>
        </p:spPr>
        <p:txBody>
          <a:bodyPr/>
          <a:lstStyle>
            <a:lvl1pPr algn="r">
              <a:defRPr sz="1400">
                <a:solidFill>
                  <a:schemeClr val="tx1"/>
                </a:solidFill>
              </a:defRPr>
            </a:lvl1pPr>
          </a:lstStyle>
          <a:p>
            <a:fld id="{8B09B1D7-08F4-4981-B496-0018F6D397C3}" type="slidenum">
              <a:rPr lang="en-US" smtClean="0"/>
              <a:pPr/>
              <a:t>‹#›</a:t>
            </a:fld>
            <a:r>
              <a:rPr lang="en-US" dirty="0" smtClean="0"/>
              <a:t> of 45</a:t>
            </a:r>
            <a:endParaRPr lang="en-US" dirty="0"/>
          </a:p>
        </p:txBody>
      </p:sp>
      <p:sp>
        <p:nvSpPr>
          <p:cNvPr id="11" name="Title 10"/>
          <p:cNvSpPr>
            <a:spLocks noGrp="1"/>
          </p:cNvSpPr>
          <p:nvPr>
            <p:ph type="title"/>
            <p:custDataLst>
              <p:tags r:id="rId5"/>
            </p:custDataLst>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219200" y="2228850"/>
            <a:ext cx="6858000" cy="800100"/>
          </a:xfrm>
          <a:prstGeom prst="rect">
            <a:avLst/>
          </a:prstGeom>
        </p:spPr>
        <p:txBody>
          <a:bodyPr anchor="t" anchorCtr="0"/>
          <a:lstStyle>
            <a:lvl1pPr algn="r">
              <a:buNone/>
              <a:defRPr sz="3200" b="0" cap="none" baseline="0">
                <a:solidFill>
                  <a:schemeClr val="tx1"/>
                </a:solidFill>
              </a:defRPr>
            </a:lvl1pPr>
          </a:lstStyle>
          <a:p>
            <a:r>
              <a:rPr kumimoji="0" lang="en-US" smtClean="0"/>
              <a:t>Click to edit Master title style</a:t>
            </a:r>
            <a:endParaRPr kumimoji="0" lang="en-US" dirty="0"/>
          </a:p>
        </p:txBody>
      </p:sp>
      <p:sp>
        <p:nvSpPr>
          <p:cNvPr id="3" name="Text Placeholder 2"/>
          <p:cNvSpPr>
            <a:spLocks noGrp="1"/>
          </p:cNvSpPr>
          <p:nvPr>
            <p:ph type="body" idx="1"/>
            <p:custDataLst>
              <p:tags r:id="rId2"/>
            </p:custDataLst>
          </p:nvPr>
        </p:nvSpPr>
        <p:spPr>
          <a:xfrm>
            <a:off x="1295400" y="3200400"/>
            <a:ext cx="6781800" cy="85725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custDataLst>
              <p:tags r:id="rId3"/>
            </p:custDataLst>
          </p:nvPr>
        </p:nvSpPr>
        <p:spPr>
          <a:xfrm>
            <a:off x="6400800" y="4766310"/>
            <a:ext cx="2286000" cy="274320"/>
          </a:xfrm>
          <a:prstGeom prst="rect">
            <a:avLst/>
          </a:prstGeom>
        </p:spPr>
        <p:txBody>
          <a:bodyPr/>
          <a:lstStyle/>
          <a:p>
            <a:endParaRPr lang="en-US"/>
          </a:p>
        </p:txBody>
      </p:sp>
      <p:sp>
        <p:nvSpPr>
          <p:cNvPr id="5" name="Footer Placeholder 4"/>
          <p:cNvSpPr>
            <a:spLocks noGrp="1"/>
          </p:cNvSpPr>
          <p:nvPr>
            <p:ph type="ftr" sz="quarter" idx="11"/>
            <p:custDataLst>
              <p:tags r:id="rId4"/>
            </p:custDataLst>
          </p:nvPr>
        </p:nvSpPr>
        <p:spPr>
          <a:xfrm>
            <a:off x="2898648" y="4766310"/>
            <a:ext cx="3474720" cy="274320"/>
          </a:xfrm>
          <a:prstGeom prst="rect">
            <a:avLst/>
          </a:prstGeom>
        </p:spPr>
        <p:txBody>
          <a:bodyPr/>
          <a:lstStyle/>
          <a:p>
            <a:r>
              <a:rPr lang="en-US" smtClean="0"/>
              <a:t>November 1, 2011</a:t>
            </a:r>
            <a:endParaRPr lang="en-US"/>
          </a:p>
        </p:txBody>
      </p:sp>
      <p:sp>
        <p:nvSpPr>
          <p:cNvPr id="6" name="Slide Number Placeholder 5"/>
          <p:cNvSpPr>
            <a:spLocks noGrp="1"/>
          </p:cNvSpPr>
          <p:nvPr>
            <p:ph type="sldNum" sz="quarter" idx="12"/>
            <p:custDataLst>
              <p:tags r:id="rId5"/>
            </p:custDataLst>
          </p:nvPr>
        </p:nvSpPr>
        <p:spPr>
          <a:xfrm>
            <a:off x="1069848" y="4766310"/>
            <a:ext cx="1520952" cy="274320"/>
          </a:xfrm>
          <a:prstGeom prst="rect">
            <a:avLst/>
          </a:prstGeom>
        </p:spPr>
        <p:txBody>
          <a:bodyPr/>
          <a:lstStyle/>
          <a:p>
            <a:fld id="{8B09B1D7-08F4-4981-B496-0018F6D397C3}" type="slidenum">
              <a:rPr lang="en-US" smtClean="0"/>
              <a:pPr/>
              <a:t>‹#›</a:t>
            </a:fld>
            <a:endParaRPr lang="en-US"/>
          </a:p>
        </p:txBody>
      </p:sp>
      <p:sp>
        <p:nvSpPr>
          <p:cNvPr id="7" name="Rectangle 6"/>
          <p:cNvSpPr/>
          <p:nvPr>
            <p:custDataLst>
              <p:tags r:id="rId6"/>
            </p:custDataLst>
          </p:nvPr>
        </p:nvSpPr>
        <p:spPr>
          <a:xfrm>
            <a:off x="914400" y="2114550"/>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custDataLst>
              <p:tags r:id="rId7"/>
            </p:custDataLst>
          </p:nvPr>
        </p:nvSpPr>
        <p:spPr>
          <a:xfrm>
            <a:off x="914400" y="2114550"/>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Straight Connector 11"/>
          <p:cNvSpPr>
            <a:spLocks noChangeShapeType="1"/>
          </p:cNvSpPr>
          <p:nvPr>
            <p:custDataLst>
              <p:tags r:id="rId1"/>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ooter Placeholder 5"/>
          <p:cNvSpPr>
            <a:spLocks noGrp="1"/>
          </p:cNvSpPr>
          <p:nvPr>
            <p:ph type="ftr" sz="quarter" idx="3"/>
            <p:custDataLst>
              <p:tags r:id="rId2"/>
            </p:custDataLst>
          </p:nvPr>
        </p:nvSpPr>
        <p:spPr>
          <a:xfrm>
            <a:off x="2133600" y="4800602"/>
            <a:ext cx="5257800" cy="240983"/>
          </a:xfrm>
          <a:prstGeom prst="rect">
            <a:avLst/>
          </a:prstGeom>
          <a:noFill/>
        </p:spPr>
        <p:txBody>
          <a:bodyPr/>
          <a:lstStyle>
            <a:lvl1pPr algn="l">
              <a:defRPr sz="1400">
                <a:solidFill>
                  <a:schemeClr val="tx1"/>
                </a:solidFill>
              </a:defRPr>
            </a:lvl1pPr>
          </a:lstStyle>
          <a:p>
            <a:r>
              <a:rPr lang="en-US" dirty="0" smtClean="0"/>
              <a:t>November 1, 2011</a:t>
            </a:r>
            <a:endParaRPr lang="en-US" dirty="0"/>
          </a:p>
        </p:txBody>
      </p:sp>
      <p:sp>
        <p:nvSpPr>
          <p:cNvPr id="14" name="Slide Number Placeholder 6"/>
          <p:cNvSpPr>
            <a:spLocks noGrp="1"/>
          </p:cNvSpPr>
          <p:nvPr>
            <p:ph type="sldNum" sz="quarter" idx="4"/>
            <p:custDataLst>
              <p:tags r:id="rId3"/>
            </p:custDataLst>
          </p:nvPr>
        </p:nvSpPr>
        <p:spPr>
          <a:xfrm>
            <a:off x="7467600" y="4800600"/>
            <a:ext cx="1219200" cy="238601"/>
          </a:xfrm>
          <a:prstGeom prst="rect">
            <a:avLst/>
          </a:prstGeom>
          <a:noFill/>
        </p:spPr>
        <p:txBody>
          <a:bodyPr/>
          <a:lstStyle>
            <a:lvl1pPr algn="r">
              <a:defRPr sz="1400">
                <a:solidFill>
                  <a:schemeClr val="tx1"/>
                </a:solidFill>
              </a:defRPr>
            </a:lvl1pPr>
          </a:lstStyle>
          <a:p>
            <a:fld id="{8317B451-FFF9-45C2-942C-A416B41A0C42}" type="slidenum">
              <a:rPr lang="en-US" smtClean="0"/>
              <a:pPr/>
              <a:t>‹#›</a:t>
            </a:fld>
            <a:r>
              <a:rPr lang="en-US" dirty="0" smtClean="0"/>
              <a:t> of 45</a:t>
            </a:r>
            <a:endParaRPr lang="en-US" dirty="0"/>
          </a:p>
        </p:txBody>
      </p:sp>
      <p:sp>
        <p:nvSpPr>
          <p:cNvPr id="18" name="Content Placeholder 7"/>
          <p:cNvSpPr>
            <a:spLocks noGrp="1"/>
          </p:cNvSpPr>
          <p:nvPr>
            <p:ph sz="quarter" idx="1"/>
            <p:custDataLst>
              <p:tags r:id="rId4"/>
            </p:custDataLst>
          </p:nvPr>
        </p:nvSpPr>
        <p:spPr>
          <a:xfrm>
            <a:off x="457200" y="1085850"/>
            <a:ext cx="4038600" cy="36004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9" name="Content Placeholder 7"/>
          <p:cNvSpPr>
            <a:spLocks noGrp="1"/>
          </p:cNvSpPr>
          <p:nvPr>
            <p:ph sz="quarter" idx="10"/>
            <p:custDataLst>
              <p:tags r:id="rId5"/>
            </p:custDataLst>
          </p:nvPr>
        </p:nvSpPr>
        <p:spPr>
          <a:xfrm>
            <a:off x="4648200" y="1085850"/>
            <a:ext cx="4038600" cy="36004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custDataLst>
              <p:tags r:id="rId1"/>
            </p:custDataLst>
          </p:nvPr>
        </p:nvSpPr>
        <p:spPr>
          <a:xfrm>
            <a:off x="457200" y="1085850"/>
            <a:ext cx="4038600" cy="285750"/>
          </a:xfrm>
          <a:noFill/>
          <a:ln>
            <a:noFill/>
          </a:ln>
        </p:spPr>
        <p:txBody>
          <a:bodyPr lIns="91440" anchor="b" anchorCtr="0">
            <a:noAutofit/>
          </a:bodyPr>
          <a:lstStyle>
            <a:lvl1pPr marL="0" indent="0">
              <a:buNone/>
              <a:defRPr sz="2000" b="0">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custDataLst>
              <p:tags r:id="rId2"/>
            </p:custDataLst>
          </p:nvPr>
        </p:nvSpPr>
        <p:spPr>
          <a:xfrm>
            <a:off x="4648205" y="1085850"/>
            <a:ext cx="4041777" cy="285750"/>
          </a:xfrm>
          <a:noFill/>
          <a:ln>
            <a:noFill/>
          </a:ln>
        </p:spPr>
        <p:txBody>
          <a:bodyPr lIns="91440" anchor="b" anchorCtr="0">
            <a:normAutofit/>
          </a:bodyPr>
          <a:lstStyle>
            <a:lvl1pPr marL="0" indent="0">
              <a:buNone/>
              <a:defRPr sz="2000" b="0">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16" name="Straight Connector 15"/>
          <p:cNvSpPr>
            <a:spLocks noChangeShapeType="1"/>
          </p:cNvSpPr>
          <p:nvPr>
            <p:custDataLst>
              <p:tags r:id="rId3"/>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ooter Placeholder 5"/>
          <p:cNvSpPr>
            <a:spLocks noGrp="1"/>
          </p:cNvSpPr>
          <p:nvPr>
            <p:ph type="ftr" sz="quarter" idx="10"/>
            <p:custDataLst>
              <p:tags r:id="rId4"/>
            </p:custDataLst>
          </p:nvPr>
        </p:nvSpPr>
        <p:spPr>
          <a:xfrm>
            <a:off x="2133600" y="4800602"/>
            <a:ext cx="5257800" cy="240983"/>
          </a:xfrm>
          <a:prstGeom prst="rect">
            <a:avLst/>
          </a:prstGeom>
          <a:noFill/>
        </p:spPr>
        <p:txBody>
          <a:bodyPr/>
          <a:lstStyle>
            <a:lvl1pPr algn="l">
              <a:defRPr sz="1400">
                <a:solidFill>
                  <a:schemeClr val="tx1"/>
                </a:solidFill>
              </a:defRPr>
            </a:lvl1pPr>
          </a:lstStyle>
          <a:p>
            <a:r>
              <a:rPr lang="en-US" smtClean="0"/>
              <a:t>November 1, 2011</a:t>
            </a:r>
            <a:endParaRPr lang="en-US"/>
          </a:p>
        </p:txBody>
      </p:sp>
      <p:sp>
        <p:nvSpPr>
          <p:cNvPr id="18" name="Slide Number Placeholder 6"/>
          <p:cNvSpPr>
            <a:spLocks noGrp="1"/>
          </p:cNvSpPr>
          <p:nvPr>
            <p:ph type="sldNum" sz="quarter" idx="11"/>
            <p:custDataLst>
              <p:tags r:id="rId5"/>
            </p:custDataLst>
          </p:nvPr>
        </p:nvSpPr>
        <p:spPr>
          <a:xfrm>
            <a:off x="7467600" y="4800600"/>
            <a:ext cx="1219200" cy="238601"/>
          </a:xfrm>
          <a:prstGeom prst="rect">
            <a:avLst/>
          </a:prstGeom>
          <a:noFill/>
        </p:spPr>
        <p:txBody>
          <a:bodyPr/>
          <a:lstStyle>
            <a:lvl1pPr algn="r">
              <a:defRPr sz="1400">
                <a:solidFill>
                  <a:schemeClr val="tx1"/>
                </a:solidFill>
              </a:defRPr>
            </a:lvl1pPr>
          </a:lstStyle>
          <a:p>
            <a:fld id="{8B09B1D7-08F4-4981-B496-0018F6D397C3}" type="slidenum">
              <a:rPr lang="en-US" smtClean="0"/>
              <a:pPr/>
              <a:t>‹#›</a:t>
            </a:fld>
            <a:r>
              <a:rPr lang="en-US" dirty="0" smtClean="0"/>
              <a:t> of 45</a:t>
            </a:r>
            <a:endParaRPr lang="en-US" dirty="0"/>
          </a:p>
        </p:txBody>
      </p:sp>
      <p:sp>
        <p:nvSpPr>
          <p:cNvPr id="12" name="Content Placeholder 7"/>
          <p:cNvSpPr>
            <a:spLocks noGrp="1"/>
          </p:cNvSpPr>
          <p:nvPr>
            <p:ph sz="quarter" idx="12"/>
            <p:custDataLst>
              <p:tags r:id="rId6"/>
            </p:custDataLst>
          </p:nvPr>
        </p:nvSpPr>
        <p:spPr>
          <a:xfrm>
            <a:off x="457200" y="1428750"/>
            <a:ext cx="4038600" cy="32575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4" name="Content Placeholder 7"/>
          <p:cNvSpPr>
            <a:spLocks noGrp="1"/>
          </p:cNvSpPr>
          <p:nvPr>
            <p:ph sz="quarter" idx="13"/>
            <p:custDataLst>
              <p:tags r:id="rId7"/>
            </p:custDataLst>
          </p:nvPr>
        </p:nvSpPr>
        <p:spPr>
          <a:xfrm>
            <a:off x="4648200" y="1428750"/>
            <a:ext cx="4038600" cy="32575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5" name="Title 14"/>
          <p:cNvSpPr>
            <a:spLocks noGrp="1"/>
          </p:cNvSpPr>
          <p:nvPr>
            <p:ph type="title"/>
            <p:custDataLst>
              <p:tags r:id="rId8"/>
            </p:custDataLst>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1" name="Straight Connector 10"/>
          <p:cNvSpPr>
            <a:spLocks noChangeShapeType="1"/>
          </p:cNvSpPr>
          <p:nvPr>
            <p:custDataLst>
              <p:tags r:id="rId1"/>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ooter Placeholder 5"/>
          <p:cNvSpPr>
            <a:spLocks noGrp="1"/>
          </p:cNvSpPr>
          <p:nvPr>
            <p:ph type="ftr" sz="quarter" idx="3"/>
            <p:custDataLst>
              <p:tags r:id="rId2"/>
            </p:custDataLst>
          </p:nvPr>
        </p:nvSpPr>
        <p:spPr>
          <a:xfrm>
            <a:off x="2133600" y="4800602"/>
            <a:ext cx="5257800" cy="240983"/>
          </a:xfrm>
          <a:prstGeom prst="rect">
            <a:avLst/>
          </a:prstGeom>
          <a:noFill/>
        </p:spPr>
        <p:txBody>
          <a:bodyPr/>
          <a:lstStyle>
            <a:lvl1pPr algn="l">
              <a:defRPr sz="1400">
                <a:solidFill>
                  <a:schemeClr val="tx1"/>
                </a:solidFill>
              </a:defRPr>
            </a:lvl1pPr>
          </a:lstStyle>
          <a:p>
            <a:r>
              <a:rPr lang="en-US" smtClean="0"/>
              <a:t>November 1, 2011</a:t>
            </a:r>
            <a:endParaRPr lang="en-US"/>
          </a:p>
        </p:txBody>
      </p:sp>
      <p:sp>
        <p:nvSpPr>
          <p:cNvPr id="13" name="Slide Number Placeholder 6"/>
          <p:cNvSpPr>
            <a:spLocks noGrp="1"/>
          </p:cNvSpPr>
          <p:nvPr>
            <p:ph type="sldNum" sz="quarter" idx="4"/>
            <p:custDataLst>
              <p:tags r:id="rId3"/>
            </p:custDataLst>
          </p:nvPr>
        </p:nvSpPr>
        <p:spPr>
          <a:xfrm>
            <a:off x="7467600" y="4800600"/>
            <a:ext cx="1219200" cy="238601"/>
          </a:xfrm>
          <a:prstGeom prst="rect">
            <a:avLst/>
          </a:prstGeom>
          <a:noFill/>
        </p:spPr>
        <p:txBody>
          <a:bodyPr/>
          <a:lstStyle>
            <a:lvl1pPr algn="r">
              <a:defRPr sz="1400">
                <a:solidFill>
                  <a:schemeClr val="tx1"/>
                </a:solidFill>
              </a:defRPr>
            </a:lvl1pPr>
          </a:lstStyle>
          <a:p>
            <a:fld id="{8B09B1D7-08F4-4981-B496-0018F6D397C3}" type="slidenum">
              <a:rPr lang="en-US" smtClean="0"/>
              <a:pPr/>
              <a:t>‹#›</a:t>
            </a:fld>
            <a:endParaRPr lang="en-US" dirty="0"/>
          </a:p>
        </p:txBody>
      </p:sp>
      <p:sp>
        <p:nvSpPr>
          <p:cNvPr id="8" name="Title 7"/>
          <p:cNvSpPr>
            <a:spLocks noGrp="1"/>
          </p:cNvSpPr>
          <p:nvPr>
            <p:ph type="title"/>
            <p:custDataLst>
              <p:tags r:id="rId4"/>
            </p:custDataLst>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1" name="Straight Connector 10"/>
          <p:cNvSpPr>
            <a:spLocks noChangeShapeType="1"/>
          </p:cNvSpPr>
          <p:nvPr>
            <p:custDataLst>
              <p:tags r:id="rId1"/>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ooter Placeholder 5"/>
          <p:cNvSpPr>
            <a:spLocks noGrp="1"/>
          </p:cNvSpPr>
          <p:nvPr>
            <p:ph type="ftr" sz="quarter" idx="3"/>
            <p:custDataLst>
              <p:tags r:id="rId2"/>
            </p:custDataLst>
          </p:nvPr>
        </p:nvSpPr>
        <p:spPr>
          <a:xfrm>
            <a:off x="2133600" y="4800602"/>
            <a:ext cx="5257800" cy="240983"/>
          </a:xfrm>
          <a:prstGeom prst="rect">
            <a:avLst/>
          </a:prstGeom>
          <a:noFill/>
        </p:spPr>
        <p:txBody>
          <a:bodyPr/>
          <a:lstStyle>
            <a:lvl1pPr algn="l">
              <a:defRPr sz="1400">
                <a:solidFill>
                  <a:schemeClr val="tx1"/>
                </a:solidFill>
              </a:defRPr>
            </a:lvl1pPr>
          </a:lstStyle>
          <a:p>
            <a:r>
              <a:rPr lang="en-US" smtClean="0"/>
              <a:t>November 1, 2011</a:t>
            </a:r>
            <a:endParaRPr lang="en-US"/>
          </a:p>
        </p:txBody>
      </p:sp>
      <p:sp>
        <p:nvSpPr>
          <p:cNvPr id="13" name="Slide Number Placeholder 6"/>
          <p:cNvSpPr>
            <a:spLocks noGrp="1"/>
          </p:cNvSpPr>
          <p:nvPr>
            <p:ph type="sldNum" sz="quarter" idx="4"/>
            <p:custDataLst>
              <p:tags r:id="rId3"/>
            </p:custDataLst>
          </p:nvPr>
        </p:nvSpPr>
        <p:spPr>
          <a:xfrm>
            <a:off x="7467600" y="4800600"/>
            <a:ext cx="1219200" cy="238601"/>
          </a:xfrm>
          <a:prstGeom prst="rect">
            <a:avLst/>
          </a:prstGeom>
          <a:noFill/>
        </p:spPr>
        <p:txBody>
          <a:bodyPr/>
          <a:lstStyle>
            <a:lvl1pPr algn="r">
              <a:defRPr sz="1400">
                <a:solidFill>
                  <a:schemeClr val="tx1"/>
                </a:solidFill>
              </a:defRPr>
            </a:lvl1pPr>
          </a:lstStyle>
          <a:p>
            <a:fld id="{8B09B1D7-08F4-4981-B496-0018F6D397C3}" type="slidenum">
              <a:rPr lang="en-US" smtClean="0"/>
              <a:pPr/>
              <a:t>‹#›</a:t>
            </a:fld>
            <a:endParaRPr lang="en-US" dirty="0"/>
          </a:p>
        </p:txBody>
      </p:sp>
      <p:sp>
        <p:nvSpPr>
          <p:cNvPr id="5" name="Rectangle 4"/>
          <p:cNvSpPr/>
          <p:nvPr userDrawn="1"/>
        </p:nvSpPr>
        <p:spPr>
          <a:xfrm>
            <a:off x="457200" y="4800602"/>
            <a:ext cx="1600200" cy="307777"/>
          </a:xfrm>
          <a:prstGeom prst="rect">
            <a:avLst/>
          </a:prstGeom>
        </p:spPr>
        <p:txBody>
          <a:bodyPr wrap="square">
            <a:spAutoFit/>
          </a:bodyPr>
          <a:lstStyle/>
          <a:p>
            <a:r>
              <a:rPr lang="en-US" sz="1400" dirty="0" smtClean="0"/>
              <a:t>Andries van Dam</a:t>
            </a:r>
            <a:endParaRPr lang="en-US" sz="1400"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6324600" y="228600"/>
            <a:ext cx="2362200" cy="628650"/>
          </a:xfrm>
          <a:prstGeom prst="rect">
            <a:avLst/>
          </a:prstGeom>
        </p:spPr>
        <p:txBody>
          <a:bodyPr anchor="b" anchorCtr="0">
            <a:noAutofit/>
          </a:bodyPr>
          <a:lstStyle>
            <a:lvl1pPr algn="l">
              <a:buNone/>
              <a:defRPr sz="2000" b="0">
                <a:solidFill>
                  <a:srgbClr val="C00000"/>
                </a:solidFill>
                <a:latin typeface="+mn-lt"/>
                <a:ea typeface="+mn-ea"/>
                <a:cs typeface="+mn-cs"/>
              </a:defRPr>
            </a:lvl1pPr>
          </a:lstStyle>
          <a:p>
            <a:r>
              <a:rPr kumimoji="0" lang="en-US" smtClean="0"/>
              <a:t>Click to edit Master title style</a:t>
            </a:r>
            <a:endParaRPr kumimoji="0" lang="en-US" dirty="0"/>
          </a:p>
        </p:txBody>
      </p:sp>
      <p:sp>
        <p:nvSpPr>
          <p:cNvPr id="3" name="Text Placeholder 2"/>
          <p:cNvSpPr>
            <a:spLocks noGrp="1"/>
          </p:cNvSpPr>
          <p:nvPr>
            <p:ph type="body" idx="2"/>
            <p:custDataLst>
              <p:tags r:id="rId2"/>
            </p:custDataLst>
          </p:nvPr>
        </p:nvSpPr>
        <p:spPr>
          <a:xfrm>
            <a:off x="6324600" y="914402"/>
            <a:ext cx="2362200" cy="3771899"/>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custDataLst>
              <p:tags r:id="rId3"/>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custDataLst>
              <p:tags r:id="rId4"/>
            </p:custDataLst>
          </p:nvPr>
        </p:nvSpPr>
        <p:spPr bwMode="auto">
          <a:xfrm rot="5400000">
            <a:off x="3915025" y="2480310"/>
            <a:ext cx="452628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Content Placeholder 11"/>
          <p:cNvSpPr>
            <a:spLocks noGrp="1"/>
          </p:cNvSpPr>
          <p:nvPr>
            <p:ph sz="quarter" idx="1"/>
            <p:custDataLst>
              <p:tags r:id="rId5"/>
            </p:custDataLst>
          </p:nvPr>
        </p:nvSpPr>
        <p:spPr>
          <a:xfrm>
            <a:off x="457200" y="228600"/>
            <a:ext cx="5562600" cy="44577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Footer Placeholder 5"/>
          <p:cNvSpPr>
            <a:spLocks noGrp="1"/>
          </p:cNvSpPr>
          <p:nvPr>
            <p:ph type="ftr" sz="quarter" idx="3"/>
            <p:custDataLst>
              <p:tags r:id="rId6"/>
            </p:custDataLst>
          </p:nvPr>
        </p:nvSpPr>
        <p:spPr>
          <a:xfrm>
            <a:off x="457200" y="4800602"/>
            <a:ext cx="6934200" cy="240983"/>
          </a:xfrm>
          <a:prstGeom prst="rect">
            <a:avLst/>
          </a:prstGeom>
          <a:noFill/>
        </p:spPr>
        <p:txBody>
          <a:bodyPr/>
          <a:lstStyle>
            <a:lvl1pPr algn="l">
              <a:defRPr sz="1400">
                <a:solidFill>
                  <a:schemeClr val="tx1"/>
                </a:solidFill>
              </a:defRPr>
            </a:lvl1pPr>
          </a:lstStyle>
          <a:p>
            <a:r>
              <a:rPr lang="en-US" smtClean="0"/>
              <a:t>November 1, 2011</a:t>
            </a:r>
            <a:endParaRPr lang="en-US" dirty="0"/>
          </a:p>
        </p:txBody>
      </p:sp>
      <p:sp>
        <p:nvSpPr>
          <p:cNvPr id="13" name="Slide Number Placeholder 6"/>
          <p:cNvSpPr>
            <a:spLocks noGrp="1"/>
          </p:cNvSpPr>
          <p:nvPr>
            <p:ph type="sldNum" sz="quarter" idx="4"/>
            <p:custDataLst>
              <p:tags r:id="rId7"/>
            </p:custDataLst>
          </p:nvPr>
        </p:nvSpPr>
        <p:spPr>
          <a:xfrm>
            <a:off x="7467600" y="4800600"/>
            <a:ext cx="1219200" cy="238601"/>
          </a:xfrm>
          <a:prstGeom prst="rect">
            <a:avLst/>
          </a:prstGeom>
          <a:noFill/>
        </p:spPr>
        <p:txBody>
          <a:bodyPr/>
          <a:lstStyle>
            <a:lvl1pPr algn="r">
              <a:defRPr sz="1400">
                <a:solidFill>
                  <a:schemeClr val="tx1"/>
                </a:solidFill>
              </a:defRPr>
            </a:lvl1pPr>
          </a:lstStyle>
          <a:p>
            <a:fld id="{8B09B1D7-08F4-4981-B496-0018F6D397C3}"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375642"/>
            <a:ext cx="8229600" cy="506016"/>
          </a:xfrm>
          <a:prstGeom prst="rect">
            <a:avLst/>
          </a:prstGeom>
          <a:ln>
            <a:noFill/>
          </a:ln>
        </p:spPr>
        <p:txBody>
          <a:bodyPr lIns="274320" anchor="ctr"/>
          <a:lstStyle>
            <a:lvl1pPr algn="r">
              <a:buNone/>
              <a:defRPr sz="2000" b="0" cap="all" baseline="0">
                <a:solidFill>
                  <a:schemeClr val="tx1"/>
                </a:solidFill>
              </a:defRPr>
            </a:lvl1pPr>
          </a:lstStyle>
          <a:p>
            <a:r>
              <a:rPr kumimoji="0" lang="en-US" smtClean="0"/>
              <a:t>Click to edit Master title style</a:t>
            </a:r>
            <a:endParaRPr kumimoji="0" lang="en-US" dirty="0"/>
          </a:p>
        </p:txBody>
      </p:sp>
      <p:sp>
        <p:nvSpPr>
          <p:cNvPr id="3" name="Picture Placeholder 2"/>
          <p:cNvSpPr>
            <a:spLocks noGrp="1"/>
          </p:cNvSpPr>
          <p:nvPr>
            <p:ph type="pic" idx="1"/>
            <p:custDataLst>
              <p:tags r:id="rId2"/>
            </p:custDataLst>
          </p:nvPr>
        </p:nvSpPr>
        <p:spPr>
          <a:xfrm>
            <a:off x="457200" y="1428750"/>
            <a:ext cx="8229600" cy="3202686"/>
          </a:xfrm>
          <a:solidFill>
            <a:schemeClr val="bg1"/>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custDataLst>
              <p:tags r:id="rId3"/>
            </p:custDataLst>
          </p:nvPr>
        </p:nvSpPr>
        <p:spPr>
          <a:xfrm>
            <a:off x="457200" y="914400"/>
            <a:ext cx="8229600" cy="40005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6" name="Footer Placeholder 5"/>
          <p:cNvSpPr>
            <a:spLocks noGrp="1"/>
          </p:cNvSpPr>
          <p:nvPr>
            <p:ph type="ftr" sz="quarter" idx="11"/>
            <p:custDataLst>
              <p:tags r:id="rId4"/>
            </p:custDataLst>
          </p:nvPr>
        </p:nvSpPr>
        <p:spPr>
          <a:xfrm>
            <a:off x="457200" y="4767263"/>
            <a:ext cx="5410200" cy="274320"/>
          </a:xfrm>
          <a:prstGeom prst="rect">
            <a:avLst/>
          </a:prstGeom>
        </p:spPr>
        <p:txBody>
          <a:bodyPr/>
          <a:lstStyle/>
          <a:p>
            <a:r>
              <a:rPr lang="en-US" smtClean="0"/>
              <a:t>November 1, 2011</a:t>
            </a:r>
            <a:endParaRPr lang="en-US"/>
          </a:p>
        </p:txBody>
      </p:sp>
      <p:sp>
        <p:nvSpPr>
          <p:cNvPr id="7" name="Slide Number Placeholder 6"/>
          <p:cNvSpPr>
            <a:spLocks noGrp="1"/>
          </p:cNvSpPr>
          <p:nvPr>
            <p:ph type="sldNum" sz="quarter" idx="12"/>
            <p:custDataLst>
              <p:tags r:id="rId5"/>
            </p:custDataLst>
          </p:nvPr>
        </p:nvSpPr>
        <p:spPr>
          <a:xfrm>
            <a:off x="5943600" y="4764881"/>
            <a:ext cx="2743200" cy="274320"/>
          </a:xfrm>
          <a:prstGeom prst="rect">
            <a:avLst/>
          </a:prstGeom>
        </p:spPr>
        <p:txBody>
          <a:bodyPr/>
          <a:lstStyle/>
          <a:p>
            <a:fld id="{8B09B1D7-08F4-4981-B496-0018F6D397C3}" type="slidenum">
              <a:rPr lang="en-US" smtClean="0"/>
              <a:pPr/>
              <a:t>‹#›</a:t>
            </a:fld>
            <a:endParaRPr lang="en-US"/>
          </a:p>
        </p:txBody>
      </p:sp>
      <p:sp>
        <p:nvSpPr>
          <p:cNvPr id="8" name="Straight Connector 7"/>
          <p:cNvSpPr>
            <a:spLocks noChangeShapeType="1"/>
          </p:cNvSpPr>
          <p:nvPr>
            <p:custDataLst>
              <p:tags r:id="rId6"/>
            </p:custDataLst>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ags" Target="../tags/tag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tags" Target="../tags/tag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custDataLst>
              <p:tags r:id="rId11"/>
            </p:custDataLst>
          </p:nvPr>
        </p:nvSpPr>
        <p:spPr>
          <a:xfrm>
            <a:off x="457200" y="1028700"/>
            <a:ext cx="8229600" cy="365760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dirty="0"/>
          </a:p>
        </p:txBody>
      </p:sp>
      <p:sp>
        <p:nvSpPr>
          <p:cNvPr id="11" name="Footer Placeholder 2"/>
          <p:cNvSpPr txBox="1">
            <a:spLocks/>
          </p:cNvSpPr>
          <p:nvPr>
            <p:custDataLst>
              <p:tags r:id="rId12"/>
            </p:custDataLst>
          </p:nvPr>
        </p:nvSpPr>
        <p:spPr>
          <a:xfrm>
            <a:off x="457200" y="228600"/>
            <a:ext cx="8229600" cy="228600"/>
          </a:xfrm>
          <a:prstGeom prst="rect">
            <a:avLst/>
          </a:prstGeom>
          <a:solidFill>
            <a:schemeClr val="bg1"/>
          </a:solidFill>
          <a:ln>
            <a:noFill/>
          </a:ln>
        </p:spPr>
        <p:txBody>
          <a:bodyPr vert="horz"/>
          <a:lstStyle>
            <a:defPPr>
              <a:defRPr lang="en-US"/>
            </a:defPPr>
            <a:lvl1pPr marL="0" algn="r" defTabSz="914400" rtl="0" eaLnBrk="1" latinLnBrk="0" hangingPunct="1">
              <a:defRPr kumimoji="0"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r>
              <a:rPr lang="en-US" b="0" kern="1000" spc="100" dirty="0" smtClean="0">
                <a:solidFill>
                  <a:schemeClr val="tx1">
                    <a:lumMod val="50000"/>
                    <a:lumOff val="50000"/>
                  </a:schemeClr>
                </a:solidFill>
                <a:latin typeface="+mj-lt"/>
                <a:cs typeface="Segoe UI" pitchFamily="34" charset="0"/>
              </a:rPr>
              <a:t>CS123</a:t>
            </a:r>
            <a:r>
              <a:rPr lang="en-US" b="0" kern="1000" spc="100" baseline="0" dirty="0" smtClean="0">
                <a:solidFill>
                  <a:schemeClr val="tx1">
                    <a:lumMod val="50000"/>
                    <a:lumOff val="50000"/>
                  </a:schemeClr>
                </a:solidFill>
                <a:latin typeface="+mj-lt"/>
                <a:cs typeface="Segoe UI" pitchFamily="34" charset="0"/>
              </a:rPr>
              <a:t> | </a:t>
            </a:r>
            <a:r>
              <a:rPr lang="en-US" b="0" kern="1000" spc="100" dirty="0" smtClean="0">
                <a:solidFill>
                  <a:schemeClr val="tx1">
                    <a:lumMod val="50000"/>
                    <a:lumOff val="50000"/>
                  </a:schemeClr>
                </a:solidFill>
                <a:latin typeface="+mj-lt"/>
                <a:cs typeface="Segoe UI" pitchFamily="34" charset="0"/>
              </a:rPr>
              <a:t>INTRODUCTION</a:t>
            </a:r>
            <a:r>
              <a:rPr lang="en-US" b="0" kern="1000" spc="100" baseline="0" dirty="0" smtClean="0">
                <a:solidFill>
                  <a:schemeClr val="tx1">
                    <a:lumMod val="50000"/>
                    <a:lumOff val="50000"/>
                  </a:schemeClr>
                </a:solidFill>
                <a:latin typeface="+mj-lt"/>
                <a:cs typeface="Segoe UI" pitchFamily="34" charset="0"/>
              </a:rPr>
              <a:t> TO COMPUTER GRAPHICS</a:t>
            </a:r>
            <a:endParaRPr lang="en-US" b="0" kern="1000" spc="100" dirty="0">
              <a:solidFill>
                <a:schemeClr val="tx1">
                  <a:lumMod val="50000"/>
                  <a:lumOff val="50000"/>
                </a:schemeClr>
              </a:solidFill>
              <a:latin typeface="+mj-lt"/>
              <a:cs typeface="Segoe UI" pitchFamily="34" charset="0"/>
            </a:endParaRPr>
          </a:p>
        </p:txBody>
      </p:sp>
      <p:sp>
        <p:nvSpPr>
          <p:cNvPr id="24" name="Footer Placeholder 5"/>
          <p:cNvSpPr>
            <a:spLocks noGrp="1"/>
          </p:cNvSpPr>
          <p:nvPr>
            <p:ph type="ftr" sz="quarter" idx="3"/>
            <p:custDataLst>
              <p:tags r:id="rId13"/>
            </p:custDataLst>
          </p:nvPr>
        </p:nvSpPr>
        <p:spPr>
          <a:xfrm>
            <a:off x="2135872" y="4800602"/>
            <a:ext cx="5105400" cy="240983"/>
          </a:xfrm>
          <a:prstGeom prst="rect">
            <a:avLst/>
          </a:prstGeom>
          <a:noFill/>
        </p:spPr>
        <p:txBody>
          <a:bodyPr/>
          <a:lstStyle>
            <a:lvl1pPr algn="l">
              <a:defRPr sz="1400" b="0">
                <a:solidFill>
                  <a:schemeClr val="tx1"/>
                </a:solidFill>
                <a:latin typeface="+mj-lt"/>
              </a:defRPr>
            </a:lvl1pPr>
          </a:lstStyle>
          <a:p>
            <a:r>
              <a:rPr lang="en-US" dirty="0" smtClean="0"/>
              <a:t>November 1, 2011</a:t>
            </a:r>
            <a:endParaRPr lang="en-US" dirty="0"/>
          </a:p>
        </p:txBody>
      </p:sp>
      <p:sp>
        <p:nvSpPr>
          <p:cNvPr id="25" name="Slide Number Placeholder 6"/>
          <p:cNvSpPr>
            <a:spLocks noGrp="1"/>
          </p:cNvSpPr>
          <p:nvPr>
            <p:ph type="sldNum" sz="quarter" idx="4"/>
            <p:custDataLst>
              <p:tags r:id="rId14"/>
            </p:custDataLst>
          </p:nvPr>
        </p:nvSpPr>
        <p:spPr>
          <a:xfrm>
            <a:off x="7467600" y="4800600"/>
            <a:ext cx="1219200" cy="238601"/>
          </a:xfrm>
          <a:prstGeom prst="rect">
            <a:avLst/>
          </a:prstGeom>
          <a:noFill/>
        </p:spPr>
        <p:txBody>
          <a:bodyPr/>
          <a:lstStyle>
            <a:lvl1pPr algn="r">
              <a:defRPr sz="1400" b="0">
                <a:solidFill>
                  <a:schemeClr val="tx1"/>
                </a:solidFill>
                <a:latin typeface="+mj-lt"/>
              </a:defRPr>
            </a:lvl1pPr>
          </a:lstStyle>
          <a:p>
            <a:fld id="{8B09B1D7-08F4-4981-B496-0018F6D397C3}" type="slidenum">
              <a:rPr lang="en-US" smtClean="0"/>
              <a:pPr/>
              <a:t>‹#›</a:t>
            </a:fld>
            <a:r>
              <a:rPr lang="en-US" dirty="0" smtClean="0"/>
              <a:t> of 45</a:t>
            </a:r>
          </a:p>
          <a:p>
            <a:endParaRPr lang="en-US" dirty="0"/>
          </a:p>
        </p:txBody>
      </p:sp>
      <p:sp>
        <p:nvSpPr>
          <p:cNvPr id="4" name="Rectangle 3"/>
          <p:cNvSpPr/>
          <p:nvPr>
            <p:custDataLst>
              <p:tags r:id="rId15"/>
            </p:custDataLst>
          </p:nvPr>
        </p:nvSpPr>
        <p:spPr>
          <a:xfrm>
            <a:off x="457200" y="4800603"/>
            <a:ext cx="1752600" cy="307777"/>
          </a:xfrm>
          <a:prstGeom prst="rect">
            <a:avLst/>
          </a:prstGeom>
        </p:spPr>
        <p:txBody>
          <a:bodyPr wrap="square">
            <a:spAutoFit/>
          </a:bodyPr>
          <a:lstStyle/>
          <a:p>
            <a:r>
              <a:rPr lang="en-US" sz="1400" b="0" dirty="0" smtClean="0">
                <a:solidFill>
                  <a:schemeClr val="tx1">
                    <a:lumMod val="50000"/>
                    <a:lumOff val="50000"/>
                  </a:schemeClr>
                </a:solidFill>
                <a:latin typeface="+mj-lt"/>
              </a:rPr>
              <a:t>Andries van Dam</a:t>
            </a:r>
            <a:endParaRPr lang="en-US" sz="1400" b="0" dirty="0">
              <a:solidFill>
                <a:schemeClr val="tx1">
                  <a:lumMod val="50000"/>
                  <a:lumOff val="50000"/>
                </a:schemeClr>
              </a:solidFill>
              <a:latin typeface="+mj-lt"/>
            </a:endParaRPr>
          </a:p>
        </p:txBody>
      </p:sp>
      <p:sp>
        <p:nvSpPr>
          <p:cNvPr id="16" name="Title Placeholder 15"/>
          <p:cNvSpPr>
            <a:spLocks noGrp="1"/>
          </p:cNvSpPr>
          <p:nvPr>
            <p:ph type="title"/>
            <p:custDataLst>
              <p:tags r:id="rId16"/>
            </p:custDataLst>
          </p:nvPr>
        </p:nvSpPr>
        <p:spPr>
          <a:xfrm>
            <a:off x="457200" y="514350"/>
            <a:ext cx="8229600" cy="4572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Lst>
  <p:timing>
    <p:tnLst>
      <p:par>
        <p:cTn id="1" dur="indefinite" restart="never" nodeType="tmRoot"/>
      </p:par>
    </p:tnLst>
  </p:timing>
  <p:hf hdr="0" dt="0"/>
  <p:txStyles>
    <p:titleStyle>
      <a:lvl1pPr algn="l" rtl="0" eaLnBrk="1" latinLnBrk="0" hangingPunct="1">
        <a:spcBef>
          <a:spcPct val="0"/>
        </a:spcBef>
        <a:buNone/>
        <a:defRPr kumimoji="0" sz="2800" b="0" kern="1200" spc="0" baseline="0">
          <a:solidFill>
            <a:srgbClr val="920000"/>
          </a:solidFill>
          <a:latin typeface="+mj-lt"/>
          <a:ea typeface="+mj-ea"/>
          <a:cs typeface="Segoe UI" pitchFamily="34" charset="0"/>
        </a:defRPr>
      </a:lvl1pPr>
    </p:titleStyle>
    <p:bodyStyle>
      <a:lvl1pPr marL="274320" indent="-274320" algn="l" rtl="0" eaLnBrk="1" latinLnBrk="0" hangingPunct="1">
        <a:spcBef>
          <a:spcPts val="600"/>
        </a:spcBef>
        <a:buClr>
          <a:schemeClr val="accent1"/>
        </a:buClr>
        <a:buSzPct val="76000"/>
        <a:buFont typeface="Wingdings 3"/>
        <a:buChar char=""/>
        <a:defRPr kumimoji="0" sz="24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jpeg"/><Relationship Id="rId10" Type="http://schemas.openxmlformats.org/officeDocument/2006/relationships/hyperlink" Target="http://graphics.ucsd.edu/~henrik/images/global.html" TargetMode="External"/><Relationship Id="rId4" Type="http://schemas.openxmlformats.org/officeDocument/2006/relationships/image" Target="../media/image17.jpe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hyperlink" Target="http://www.spot3d.com/vray/help/200R1/examples_GI.ht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http://www.bestpicturegallery.com/index_best_picture_gallery_6.ht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www.overclock.net/art-graphics/251218-kerkythea-shaded-lightsource-test.html"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50.png"/><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hyperlink" Target="http://graphics.ucsd.edu/~henrik/images/subsurf.html" TargetMode="Externa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hyperlink" Target="http://web.cs.wpi.edu/~emmanuel/courses/cs563/write_ups/chuckm/chuckm_BRDFs_overview.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460.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31.png"/><Relationship Id="rId4" Type="http://schemas.openxmlformats.org/officeDocument/2006/relationships/image" Target="../media/image55.jpe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60.gif"/><Relationship Id="rId4" Type="http://schemas.openxmlformats.org/officeDocument/2006/relationships/image" Target="../media/image59.g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budgetwarehouse.wordpress.com/party-needs/charcoal/" TargetMode="External"/><Relationship Id="rId5" Type="http://schemas.openxmlformats.org/officeDocument/2006/relationships/hyperlink" Target="http://greghumphries.com/"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660.png"/><Relationship Id="rId4" Type="http://schemas.openxmlformats.org/officeDocument/2006/relationships/image" Target="../media/image651.png"/></Relationships>
</file>

<file path=ppt/slides/_rels/slide48.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s>
</file>

<file path=ppt/slides/_rels/slide49.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27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0.png"/><Relationship Id="rId7" Type="http://schemas.openxmlformats.org/officeDocument/2006/relationships/image" Target="../media/image300.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31.wmf"/></Relationships>
</file>

<file path=ppt/slides/_rels/slide51.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360.png"/><Relationship Id="rId7" Type="http://schemas.openxmlformats.org/officeDocument/2006/relationships/image" Target="../media/image40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69.png"/><Relationship Id="rId4" Type="http://schemas.openxmlformats.org/officeDocument/2006/relationships/image" Target="../media/image370.png"/><Relationship Id="rId9" Type="http://schemas.openxmlformats.org/officeDocument/2006/relationships/image" Target="../media/image420.png"/></Relationships>
</file>

<file path=ppt/slides/_rels/slide52.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5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69.emf"/><Relationship Id="rId4" Type="http://schemas.openxmlformats.org/officeDocument/2006/relationships/image" Target="../media/image68.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610.png"/><Relationship Id="rId3" Type="http://schemas.openxmlformats.org/officeDocument/2006/relationships/image" Target="../media/image510.png"/><Relationship Id="rId7" Type="http://schemas.openxmlformats.org/officeDocument/2006/relationships/image" Target="../media/image550.png"/><Relationship Id="rId12" Type="http://schemas.openxmlformats.org/officeDocument/2006/relationships/image" Target="../media/image600.png"/><Relationship Id="rId17" Type="http://schemas.openxmlformats.org/officeDocument/2006/relationships/image" Target="../media/image650.png"/><Relationship Id="rId2" Type="http://schemas.openxmlformats.org/officeDocument/2006/relationships/notesSlide" Target="../notesSlides/notesSlide57.xml"/><Relationship Id="rId16"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540.png"/><Relationship Id="rId11" Type="http://schemas.openxmlformats.org/officeDocument/2006/relationships/image" Target="../media/image590.png"/><Relationship Id="rId5" Type="http://schemas.openxmlformats.org/officeDocument/2006/relationships/image" Target="../media/image530.png"/><Relationship Id="rId15" Type="http://schemas.openxmlformats.org/officeDocument/2006/relationships/image" Target="../media/image630.png"/><Relationship Id="rId10" Type="http://schemas.openxmlformats.org/officeDocument/2006/relationships/image" Target="../media/image580.png"/><Relationship Id="rId4" Type="http://schemas.openxmlformats.org/officeDocument/2006/relationships/image" Target="../media/image520.png"/><Relationship Id="rId9" Type="http://schemas.openxmlformats.org/officeDocument/2006/relationships/image" Target="../media/image570.png"/><Relationship Id="rId14" Type="http://schemas.openxmlformats.org/officeDocument/2006/relationships/image" Target="../media/image62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333750"/>
            <a:ext cx="8229599" cy="960120"/>
          </a:xfrm>
        </p:spPr>
        <p:txBody>
          <a:bodyPr/>
          <a:lstStyle/>
          <a:p>
            <a:r>
              <a:rPr lang="en-US" dirty="0" smtClean="0"/>
              <a:t>Illumination and Light Transport</a:t>
            </a:r>
            <a:endParaRPr lang="en-US" dirty="0"/>
          </a:p>
        </p:txBody>
      </p:sp>
      <p:sp>
        <p:nvSpPr>
          <p:cNvPr id="3" name="Subtitle 2"/>
          <p:cNvSpPr>
            <a:spLocks noGrp="1"/>
          </p:cNvSpPr>
          <p:nvPr>
            <p:ph type="subTitle" idx="1"/>
          </p:nvPr>
        </p:nvSpPr>
        <p:spPr>
          <a:xfrm>
            <a:off x="457200" y="4248150"/>
            <a:ext cx="8229600" cy="514350"/>
          </a:xfrm>
        </p:spPr>
        <p:txBody>
          <a:bodyPr/>
          <a:lstStyle/>
          <a:p>
            <a:r>
              <a:rPr lang="en-US" dirty="0" smtClean="0"/>
              <a:t>Chapters 29, 31, 33</a:t>
            </a:r>
            <a:endParaRPr lang="en-US" dirty="0"/>
          </a:p>
        </p:txBody>
      </p:sp>
      <p:sp>
        <p:nvSpPr>
          <p:cNvPr id="7" name="TextBox 6"/>
          <p:cNvSpPr txBox="1"/>
          <p:nvPr/>
        </p:nvSpPr>
        <p:spPr>
          <a:xfrm>
            <a:off x="4724400" y="2266950"/>
            <a:ext cx="2666998" cy="646331"/>
          </a:xfrm>
          <a:prstGeom prst="rect">
            <a:avLst/>
          </a:prstGeom>
          <a:noFill/>
        </p:spPr>
        <p:txBody>
          <a:bodyPr wrap="square" rtlCol="0">
            <a:spAutoFit/>
          </a:bodyPr>
          <a:lstStyle/>
          <a:p>
            <a:r>
              <a:rPr lang="en-US" i="1" dirty="0" smtClean="0"/>
              <a:t>Cornell box rendered using photon mapping</a:t>
            </a:r>
          </a:p>
        </p:txBody>
      </p:sp>
      <p:sp>
        <p:nvSpPr>
          <p:cNvPr id="9" name="TextBox 8"/>
          <p:cNvSpPr txBox="1"/>
          <p:nvPr/>
        </p:nvSpPr>
        <p:spPr>
          <a:xfrm>
            <a:off x="4521200" y="4798369"/>
            <a:ext cx="4165600" cy="307777"/>
          </a:xfrm>
          <a:prstGeom prst="rect">
            <a:avLst/>
          </a:prstGeom>
          <a:noFill/>
        </p:spPr>
        <p:txBody>
          <a:bodyPr wrap="square" rtlCol="0">
            <a:spAutoFit/>
          </a:bodyPr>
          <a:lstStyle/>
          <a:p>
            <a:pPr algn="r"/>
            <a:r>
              <a:rPr lang="en-US" sz="1400" dirty="0" smtClean="0"/>
              <a:t>Photo credit: Ben </a:t>
            </a:r>
            <a:r>
              <a:rPr lang="en-US" sz="1400" dirty="0" err="1" smtClean="0"/>
              <a:t>Herila</a:t>
            </a:r>
            <a:r>
              <a:rPr lang="en-US" sz="1400" dirty="0" smtClean="0"/>
              <a:t>, 2010</a:t>
            </a:r>
            <a:endParaRPr lang="en-US" sz="1400" dirty="0"/>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371600" y="666750"/>
            <a:ext cx="28956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4982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Grp="1" noChangeArrowheads="1"/>
          </p:cNvSpPr>
          <p:nvPr>
            <p:ph sz="quarter" idx="1"/>
          </p:nvPr>
        </p:nvSpPr>
        <p:spPr>
          <a:xfrm>
            <a:off x="87697" y="975290"/>
            <a:ext cx="7047873" cy="2886389"/>
          </a:xfrm>
        </p:spPr>
        <p:txBody>
          <a:bodyPr>
            <a:normAutofit fontScale="70000" lnSpcReduction="20000"/>
          </a:bodyPr>
          <a:lstStyle/>
          <a:p>
            <a:pPr>
              <a:spcBef>
                <a:spcPts val="700"/>
              </a:spcBef>
              <a:spcAft>
                <a:spcPts val="700"/>
              </a:spcAft>
            </a:pPr>
            <a:r>
              <a:rPr lang="en-US" dirty="0" smtClean="0"/>
              <a:t>Simulates how other objects affect light reaching a surface element</a:t>
            </a:r>
          </a:p>
          <a:p>
            <a:pPr>
              <a:spcBef>
                <a:spcPts val="700"/>
              </a:spcBef>
              <a:spcAft>
                <a:spcPts val="700"/>
              </a:spcAft>
            </a:pPr>
            <a:r>
              <a:rPr lang="en-US" dirty="0" smtClean="0"/>
              <a:t>Lights and shadows</a:t>
            </a:r>
          </a:p>
          <a:p>
            <a:pPr lvl="1">
              <a:spcBef>
                <a:spcPts val="700"/>
              </a:spcBef>
              <a:spcAft>
                <a:spcPts val="700"/>
              </a:spcAft>
            </a:pPr>
            <a:r>
              <a:rPr lang="en-US" dirty="0" smtClean="0"/>
              <a:t>most light striking a surface element comes </a:t>
            </a:r>
            <a:r>
              <a:rPr lang="en-US" sz="1700" b="1" i="1" dirty="0">
                <a:solidFill>
                  <a:srgbClr val="C00000"/>
                </a:solidFill>
              </a:rPr>
              <a:t>directly</a:t>
            </a:r>
            <a:r>
              <a:rPr lang="en-US" dirty="0" smtClean="0"/>
              <a:t> from emissive light sources </a:t>
            </a:r>
          </a:p>
          <a:p>
            <a:pPr lvl="1">
              <a:spcBef>
                <a:spcPts val="700"/>
              </a:spcBef>
              <a:spcAft>
                <a:spcPts val="700"/>
              </a:spcAft>
            </a:pPr>
            <a:r>
              <a:rPr lang="en-US" dirty="0" smtClean="0"/>
              <a:t>sometimes light from a source to a surface element is blocked by other objects; surface element is then in “shadow” from that light source</a:t>
            </a:r>
          </a:p>
          <a:p>
            <a:pPr lvl="1">
              <a:spcBef>
                <a:spcPts val="700"/>
              </a:spcBef>
              <a:spcAft>
                <a:spcPts val="700"/>
              </a:spcAft>
            </a:pPr>
            <a:r>
              <a:rPr lang="en-US" dirty="0" smtClean="0"/>
              <a:t>classical </a:t>
            </a:r>
            <a:r>
              <a:rPr lang="en-US" dirty="0"/>
              <a:t>h/w pipeline doesn’t account for blockers since each triangle is considered purely by </a:t>
            </a:r>
            <a:r>
              <a:rPr lang="en-US" dirty="0" smtClean="0"/>
              <a:t>itself</a:t>
            </a:r>
          </a:p>
          <a:p>
            <a:pPr>
              <a:spcBef>
                <a:spcPts val="700"/>
              </a:spcBef>
              <a:spcAft>
                <a:spcPts val="700"/>
              </a:spcAft>
            </a:pPr>
            <a:r>
              <a:rPr lang="en-US" dirty="0" smtClean="0"/>
              <a:t>Inter-object reflection (</a:t>
            </a:r>
            <a:r>
              <a:rPr lang="en-US" b="1" i="1" dirty="0">
                <a:solidFill>
                  <a:srgbClr val="C00000"/>
                </a:solidFill>
              </a:rPr>
              <a:t>indirect</a:t>
            </a:r>
            <a:r>
              <a:rPr lang="en-US" sz="2300" dirty="0" smtClean="0"/>
              <a:t> </a:t>
            </a:r>
            <a:r>
              <a:rPr lang="en-US" dirty="0" smtClean="0"/>
              <a:t>illumination)</a:t>
            </a:r>
          </a:p>
          <a:p>
            <a:pPr lvl="1">
              <a:spcBef>
                <a:spcPts val="700"/>
              </a:spcBef>
              <a:spcAft>
                <a:spcPts val="700"/>
              </a:spcAft>
            </a:pPr>
            <a:r>
              <a:rPr lang="en-US" dirty="0" smtClean="0"/>
              <a:t>light bounces off other objects toward our surface element, to add to direct illumination</a:t>
            </a:r>
          </a:p>
        </p:txBody>
      </p:sp>
      <p:sp>
        <p:nvSpPr>
          <p:cNvPr id="2" name="Footer Placeholder 1"/>
          <p:cNvSpPr>
            <a:spLocks noGrp="1"/>
          </p:cNvSpPr>
          <p:nvPr>
            <p:ph type="ftr" sz="quarter" idx="3"/>
          </p:nvPr>
        </p:nvSpPr>
        <p:spPr/>
        <p:txBody>
          <a:bodyPr/>
          <a:lstStyle/>
          <a:p>
            <a:r>
              <a:rPr lang="en-US" dirty="0" smtClean="0"/>
              <a:t>November 1, 2012</a:t>
            </a:r>
            <a:endParaRPr lang="en-US" dirty="0"/>
          </a:p>
        </p:txBody>
      </p:sp>
      <p:sp>
        <p:nvSpPr>
          <p:cNvPr id="8214" name="Rectangle 45"/>
          <p:cNvSpPr>
            <a:spLocks noGrp="1" noChangeArrowheads="1"/>
          </p:cNvSpPr>
          <p:nvPr>
            <p:ph type="title"/>
          </p:nvPr>
        </p:nvSpPr>
        <p:spPr/>
        <p:txBody>
          <a:bodyPr>
            <a:normAutofit fontScale="90000"/>
          </a:bodyPr>
          <a:lstStyle/>
          <a:p>
            <a:r>
              <a:rPr lang="en-US" dirty="0" smtClean="0"/>
              <a:t>Illumination Models: </a:t>
            </a:r>
            <a:r>
              <a:rPr lang="en-US" b="1" dirty="0" smtClean="0"/>
              <a:t>Global Illumination</a:t>
            </a:r>
          </a:p>
        </p:txBody>
      </p:sp>
      <p:grpSp>
        <p:nvGrpSpPr>
          <p:cNvPr id="23" name="Group 22"/>
          <p:cNvGrpSpPr/>
          <p:nvPr/>
        </p:nvGrpSpPr>
        <p:grpSpPr>
          <a:xfrm>
            <a:off x="1344369" y="3744859"/>
            <a:ext cx="6351831" cy="1036689"/>
            <a:chOff x="914400" y="5819344"/>
            <a:chExt cx="4763872" cy="1454899"/>
          </a:xfrm>
        </p:grpSpPr>
        <p:sp>
          <p:nvSpPr>
            <p:cNvPr id="71704" name="Line 24"/>
            <p:cNvSpPr>
              <a:spLocks noChangeShapeType="1"/>
            </p:cNvSpPr>
            <p:nvPr/>
          </p:nvSpPr>
          <p:spPr bwMode="auto">
            <a:xfrm>
              <a:off x="1371600" y="6821488"/>
              <a:ext cx="1219200" cy="0"/>
            </a:xfrm>
            <a:prstGeom prst="line">
              <a:avLst/>
            </a:prstGeom>
            <a:noFill/>
            <a:ln w="9525">
              <a:solidFill>
                <a:schemeClr val="tx1"/>
              </a:solidFill>
              <a:round/>
              <a:headEnd/>
              <a:tailEnd type="triangle" w="med" len="med"/>
            </a:ln>
          </p:spPr>
          <p:txBody>
            <a:bodyPr/>
            <a:lstStyle/>
            <a:p>
              <a:endParaRPr lang="en-US"/>
            </a:p>
          </p:txBody>
        </p:sp>
        <p:sp>
          <p:nvSpPr>
            <p:cNvPr id="71706" name="Line 26"/>
            <p:cNvSpPr>
              <a:spLocks noChangeShapeType="1"/>
            </p:cNvSpPr>
            <p:nvPr/>
          </p:nvSpPr>
          <p:spPr bwMode="auto">
            <a:xfrm flipV="1">
              <a:off x="2590800" y="6211888"/>
              <a:ext cx="0" cy="609600"/>
            </a:xfrm>
            <a:prstGeom prst="line">
              <a:avLst/>
            </a:prstGeom>
            <a:noFill/>
            <a:ln w="9525">
              <a:solidFill>
                <a:schemeClr val="tx1"/>
              </a:solidFill>
              <a:round/>
              <a:headEnd/>
              <a:tailEnd type="triangle" w="med" len="med"/>
            </a:ln>
          </p:spPr>
          <p:txBody>
            <a:bodyPr/>
            <a:lstStyle/>
            <a:p>
              <a:endParaRPr lang="en-US"/>
            </a:p>
          </p:txBody>
        </p:sp>
        <p:sp>
          <p:nvSpPr>
            <p:cNvPr id="71707" name="Text Box 27"/>
            <p:cNvSpPr txBox="1">
              <a:spLocks noChangeArrowheads="1"/>
            </p:cNvSpPr>
            <p:nvPr/>
          </p:nvSpPr>
          <p:spPr bwMode="auto">
            <a:xfrm>
              <a:off x="2442396" y="5867399"/>
              <a:ext cx="305853" cy="492442"/>
            </a:xfrm>
            <a:prstGeom prst="rect">
              <a:avLst/>
            </a:prstGeom>
            <a:noFill/>
            <a:ln w="9525">
              <a:noFill/>
              <a:miter lim="800000"/>
              <a:headEnd/>
              <a:tailEnd/>
            </a:ln>
          </p:spPr>
          <p:txBody>
            <a:bodyPr wrap="none">
              <a:spAutoFit/>
            </a:bodyPr>
            <a:lstStyle/>
            <a:p>
              <a:pPr>
                <a:lnSpc>
                  <a:spcPct val="100000"/>
                </a:lnSpc>
                <a:spcBef>
                  <a:spcPct val="0"/>
                </a:spcBef>
              </a:pPr>
              <a:r>
                <a:rPr lang="en-US" sz="1200" dirty="0"/>
                <a:t>eye</a:t>
              </a:r>
            </a:p>
          </p:txBody>
        </p:sp>
        <p:sp>
          <p:nvSpPr>
            <p:cNvPr id="71708" name="Line 28"/>
            <p:cNvSpPr>
              <a:spLocks noChangeShapeType="1"/>
            </p:cNvSpPr>
            <p:nvPr/>
          </p:nvSpPr>
          <p:spPr bwMode="auto">
            <a:xfrm flipH="1">
              <a:off x="2743200" y="6135688"/>
              <a:ext cx="1371600" cy="0"/>
            </a:xfrm>
            <a:prstGeom prst="line">
              <a:avLst/>
            </a:prstGeom>
            <a:noFill/>
            <a:ln w="9525">
              <a:solidFill>
                <a:schemeClr val="tx1"/>
              </a:solidFill>
              <a:round/>
              <a:headEnd/>
              <a:tailEnd type="triangle" w="med" len="med"/>
            </a:ln>
          </p:spPr>
          <p:txBody>
            <a:bodyPr/>
            <a:lstStyle/>
            <a:p>
              <a:endParaRPr lang="en-US"/>
            </a:p>
          </p:txBody>
        </p:sp>
        <p:sp>
          <p:nvSpPr>
            <p:cNvPr id="71709" name="Line 29"/>
            <p:cNvSpPr>
              <a:spLocks noChangeShapeType="1"/>
            </p:cNvSpPr>
            <p:nvPr/>
          </p:nvSpPr>
          <p:spPr bwMode="auto">
            <a:xfrm flipV="1">
              <a:off x="4114800" y="6135688"/>
              <a:ext cx="0" cy="685800"/>
            </a:xfrm>
            <a:prstGeom prst="line">
              <a:avLst/>
            </a:prstGeom>
            <a:noFill/>
            <a:ln w="9525">
              <a:solidFill>
                <a:schemeClr val="tx1"/>
              </a:solidFill>
              <a:round/>
              <a:headEnd/>
              <a:tailEnd type="triangle" w="med" len="med"/>
            </a:ln>
          </p:spPr>
          <p:txBody>
            <a:bodyPr/>
            <a:lstStyle/>
            <a:p>
              <a:endParaRPr lang="en-US"/>
            </a:p>
          </p:txBody>
        </p:sp>
        <p:sp>
          <p:nvSpPr>
            <p:cNvPr id="71710" name="Line 30"/>
            <p:cNvSpPr>
              <a:spLocks noChangeShapeType="1"/>
            </p:cNvSpPr>
            <p:nvPr/>
          </p:nvSpPr>
          <p:spPr bwMode="auto">
            <a:xfrm flipH="1">
              <a:off x="4114800" y="6821488"/>
              <a:ext cx="1143000" cy="0"/>
            </a:xfrm>
            <a:prstGeom prst="line">
              <a:avLst/>
            </a:prstGeom>
            <a:noFill/>
            <a:ln w="9525">
              <a:solidFill>
                <a:schemeClr val="tx1"/>
              </a:solidFill>
              <a:round/>
              <a:headEnd/>
              <a:tailEnd type="triangle" w="med" len="med"/>
            </a:ln>
          </p:spPr>
          <p:txBody>
            <a:bodyPr/>
            <a:lstStyle/>
            <a:p>
              <a:endParaRPr lang="en-US"/>
            </a:p>
          </p:txBody>
        </p:sp>
        <p:sp>
          <p:nvSpPr>
            <p:cNvPr id="71711" name="Text Box 31"/>
            <p:cNvSpPr txBox="1">
              <a:spLocks noChangeArrowheads="1"/>
            </p:cNvSpPr>
            <p:nvPr/>
          </p:nvSpPr>
          <p:spPr bwMode="auto">
            <a:xfrm>
              <a:off x="914400" y="6669091"/>
              <a:ext cx="609600" cy="492442"/>
            </a:xfrm>
            <a:prstGeom prst="rect">
              <a:avLst/>
            </a:prstGeom>
            <a:noFill/>
            <a:ln w="9525">
              <a:noFill/>
              <a:miter lim="800000"/>
              <a:headEnd/>
              <a:tailEnd/>
            </a:ln>
          </p:spPr>
          <p:txBody>
            <a:bodyPr>
              <a:spAutoFit/>
            </a:bodyPr>
            <a:lstStyle/>
            <a:p>
              <a:pPr>
                <a:lnSpc>
                  <a:spcPct val="100000"/>
                </a:lnSpc>
                <a:spcBef>
                  <a:spcPct val="0"/>
                </a:spcBef>
              </a:pPr>
              <a:r>
                <a:rPr lang="en-US" sz="1200"/>
                <a:t>light</a:t>
              </a:r>
            </a:p>
          </p:txBody>
        </p:sp>
        <p:sp>
          <p:nvSpPr>
            <p:cNvPr id="71712" name="Text Box 32"/>
            <p:cNvSpPr txBox="1">
              <a:spLocks noChangeArrowheads="1"/>
            </p:cNvSpPr>
            <p:nvPr/>
          </p:nvSpPr>
          <p:spPr bwMode="auto">
            <a:xfrm>
              <a:off x="5318125" y="6700838"/>
              <a:ext cx="360147" cy="492442"/>
            </a:xfrm>
            <a:prstGeom prst="rect">
              <a:avLst/>
            </a:prstGeom>
            <a:noFill/>
            <a:ln w="9525">
              <a:noFill/>
              <a:miter lim="800000"/>
              <a:headEnd/>
              <a:tailEnd/>
            </a:ln>
          </p:spPr>
          <p:txBody>
            <a:bodyPr wrap="none">
              <a:spAutoFit/>
            </a:bodyPr>
            <a:lstStyle/>
            <a:p>
              <a:pPr>
                <a:lnSpc>
                  <a:spcPct val="100000"/>
                </a:lnSpc>
                <a:spcBef>
                  <a:spcPct val="0"/>
                </a:spcBef>
              </a:pPr>
              <a:r>
                <a:rPr lang="en-US" sz="1200"/>
                <a:t>light</a:t>
              </a:r>
            </a:p>
          </p:txBody>
        </p:sp>
        <p:sp>
          <p:nvSpPr>
            <p:cNvPr id="71713" name="Text Box 33"/>
            <p:cNvSpPr txBox="1">
              <a:spLocks noChangeArrowheads="1"/>
            </p:cNvSpPr>
            <p:nvPr/>
          </p:nvSpPr>
          <p:spPr bwMode="auto">
            <a:xfrm>
              <a:off x="1305899" y="6384925"/>
              <a:ext cx="1114824" cy="492442"/>
            </a:xfrm>
            <a:prstGeom prst="rect">
              <a:avLst/>
            </a:prstGeom>
            <a:noFill/>
            <a:ln w="9525">
              <a:noFill/>
              <a:miter lim="800000"/>
              <a:headEnd/>
              <a:tailEnd/>
            </a:ln>
          </p:spPr>
          <p:txBody>
            <a:bodyPr wrap="none">
              <a:spAutoFit/>
            </a:bodyPr>
            <a:lstStyle/>
            <a:p>
              <a:pPr>
                <a:lnSpc>
                  <a:spcPct val="100000"/>
                </a:lnSpc>
                <a:spcBef>
                  <a:spcPct val="0"/>
                </a:spcBef>
              </a:pPr>
              <a:r>
                <a:rPr lang="en-US" sz="1200" b="1" i="1" dirty="0">
                  <a:solidFill>
                    <a:srgbClr val="C00000"/>
                  </a:solidFill>
                </a:rPr>
                <a:t>direct illumination</a:t>
              </a:r>
            </a:p>
          </p:txBody>
        </p:sp>
        <p:sp>
          <p:nvSpPr>
            <p:cNvPr id="71715" name="Line 35"/>
            <p:cNvSpPr>
              <a:spLocks noChangeShapeType="1"/>
            </p:cNvSpPr>
            <p:nvPr/>
          </p:nvSpPr>
          <p:spPr bwMode="auto">
            <a:xfrm flipH="1">
              <a:off x="2438400" y="6669088"/>
              <a:ext cx="304800" cy="304800"/>
            </a:xfrm>
            <a:prstGeom prst="line">
              <a:avLst/>
            </a:prstGeom>
            <a:noFill/>
            <a:ln w="9525">
              <a:solidFill>
                <a:schemeClr val="tx1"/>
              </a:solidFill>
              <a:round/>
              <a:headEnd/>
              <a:tailEnd/>
            </a:ln>
          </p:spPr>
          <p:txBody>
            <a:bodyPr/>
            <a:lstStyle/>
            <a:p>
              <a:endParaRPr lang="en-US"/>
            </a:p>
          </p:txBody>
        </p:sp>
        <p:sp>
          <p:nvSpPr>
            <p:cNvPr id="71716" name="Line 36"/>
            <p:cNvSpPr>
              <a:spLocks noChangeShapeType="1"/>
            </p:cNvSpPr>
            <p:nvPr/>
          </p:nvSpPr>
          <p:spPr bwMode="auto">
            <a:xfrm>
              <a:off x="3962400" y="6669088"/>
              <a:ext cx="381000" cy="304800"/>
            </a:xfrm>
            <a:prstGeom prst="line">
              <a:avLst/>
            </a:prstGeom>
            <a:noFill/>
            <a:ln w="9525">
              <a:solidFill>
                <a:schemeClr val="tx1"/>
              </a:solidFill>
              <a:round/>
              <a:headEnd/>
              <a:tailEnd/>
            </a:ln>
          </p:spPr>
          <p:txBody>
            <a:bodyPr/>
            <a:lstStyle/>
            <a:p>
              <a:endParaRPr lang="en-US"/>
            </a:p>
          </p:txBody>
        </p:sp>
        <p:sp>
          <p:nvSpPr>
            <p:cNvPr id="71717" name="Line 37"/>
            <p:cNvSpPr>
              <a:spLocks noChangeShapeType="1"/>
            </p:cNvSpPr>
            <p:nvPr/>
          </p:nvSpPr>
          <p:spPr bwMode="auto">
            <a:xfrm>
              <a:off x="3962400" y="5983288"/>
              <a:ext cx="381000" cy="304800"/>
            </a:xfrm>
            <a:prstGeom prst="line">
              <a:avLst/>
            </a:prstGeom>
            <a:noFill/>
            <a:ln w="9525">
              <a:solidFill>
                <a:schemeClr val="tx1"/>
              </a:solidFill>
              <a:round/>
              <a:headEnd/>
              <a:tailEnd/>
            </a:ln>
          </p:spPr>
          <p:txBody>
            <a:bodyPr/>
            <a:lstStyle/>
            <a:p>
              <a:endParaRPr lang="en-US"/>
            </a:p>
          </p:txBody>
        </p:sp>
        <p:sp>
          <p:nvSpPr>
            <p:cNvPr id="71718" name="Text Box 38"/>
            <p:cNvSpPr txBox="1">
              <a:spLocks noChangeArrowheads="1"/>
            </p:cNvSpPr>
            <p:nvPr/>
          </p:nvSpPr>
          <p:spPr bwMode="auto">
            <a:xfrm>
              <a:off x="2820773" y="5819344"/>
              <a:ext cx="1217016" cy="492442"/>
            </a:xfrm>
            <a:prstGeom prst="rect">
              <a:avLst/>
            </a:prstGeom>
            <a:noFill/>
            <a:ln w="9525">
              <a:noFill/>
              <a:miter lim="800000"/>
              <a:headEnd/>
              <a:tailEnd/>
            </a:ln>
          </p:spPr>
          <p:txBody>
            <a:bodyPr wrap="none">
              <a:spAutoFit/>
            </a:bodyPr>
            <a:lstStyle/>
            <a:p>
              <a:pPr>
                <a:lnSpc>
                  <a:spcPct val="100000"/>
                </a:lnSpc>
                <a:spcBef>
                  <a:spcPct val="0"/>
                </a:spcBef>
              </a:pPr>
              <a:r>
                <a:rPr lang="en-US" sz="1200" b="1" i="1" dirty="0">
                  <a:solidFill>
                    <a:srgbClr val="C00000"/>
                  </a:solidFill>
                </a:rPr>
                <a:t>indirect illumination</a:t>
              </a:r>
            </a:p>
          </p:txBody>
        </p:sp>
        <p:sp>
          <p:nvSpPr>
            <p:cNvPr id="71719" name="Text Box 39"/>
            <p:cNvSpPr txBox="1">
              <a:spLocks noChangeArrowheads="1"/>
            </p:cNvSpPr>
            <p:nvPr/>
          </p:nvSpPr>
          <p:spPr bwMode="auto">
            <a:xfrm>
              <a:off x="2590800" y="6740527"/>
              <a:ext cx="440265" cy="492442"/>
            </a:xfrm>
            <a:prstGeom prst="rect">
              <a:avLst/>
            </a:prstGeom>
            <a:noFill/>
            <a:ln w="9525">
              <a:noFill/>
              <a:miter lim="800000"/>
              <a:headEnd/>
              <a:tailEnd/>
            </a:ln>
          </p:spPr>
          <p:txBody>
            <a:bodyPr wrap="none">
              <a:spAutoFit/>
            </a:bodyPr>
            <a:lstStyle/>
            <a:p>
              <a:pPr>
                <a:lnSpc>
                  <a:spcPct val="100000"/>
                </a:lnSpc>
                <a:spcBef>
                  <a:spcPct val="0"/>
                </a:spcBef>
              </a:pPr>
              <a:r>
                <a:rPr lang="en-US" sz="1200"/>
                <a:t>object</a:t>
              </a:r>
            </a:p>
          </p:txBody>
        </p:sp>
        <p:sp>
          <p:nvSpPr>
            <p:cNvPr id="71720" name="Text Box 40"/>
            <p:cNvSpPr txBox="1">
              <a:spLocks noChangeArrowheads="1"/>
            </p:cNvSpPr>
            <p:nvPr/>
          </p:nvSpPr>
          <p:spPr bwMode="auto">
            <a:xfrm>
              <a:off x="3505200" y="6781801"/>
              <a:ext cx="685800" cy="492442"/>
            </a:xfrm>
            <a:prstGeom prst="rect">
              <a:avLst/>
            </a:prstGeom>
            <a:noFill/>
            <a:ln w="9525">
              <a:noFill/>
              <a:miter lim="800000"/>
              <a:headEnd/>
              <a:tailEnd/>
            </a:ln>
          </p:spPr>
          <p:txBody>
            <a:bodyPr>
              <a:spAutoFit/>
            </a:bodyPr>
            <a:lstStyle/>
            <a:p>
              <a:pPr>
                <a:lnSpc>
                  <a:spcPct val="100000"/>
                </a:lnSpc>
                <a:spcBef>
                  <a:spcPct val="0"/>
                </a:spcBef>
              </a:pPr>
              <a:r>
                <a:rPr lang="en-US" sz="1200"/>
                <a:t>object</a:t>
              </a:r>
            </a:p>
          </p:txBody>
        </p:sp>
        <p:sp>
          <p:nvSpPr>
            <p:cNvPr id="71721" name="Text Box 41"/>
            <p:cNvSpPr txBox="1">
              <a:spLocks noChangeArrowheads="1"/>
            </p:cNvSpPr>
            <p:nvPr/>
          </p:nvSpPr>
          <p:spPr bwMode="auto">
            <a:xfrm>
              <a:off x="4098925" y="5862638"/>
              <a:ext cx="440265" cy="492442"/>
            </a:xfrm>
            <a:prstGeom prst="rect">
              <a:avLst/>
            </a:prstGeom>
            <a:noFill/>
            <a:ln w="9525">
              <a:noFill/>
              <a:miter lim="800000"/>
              <a:headEnd/>
              <a:tailEnd/>
            </a:ln>
          </p:spPr>
          <p:txBody>
            <a:bodyPr wrap="none">
              <a:spAutoFit/>
            </a:bodyPr>
            <a:lstStyle/>
            <a:p>
              <a:pPr>
                <a:lnSpc>
                  <a:spcPct val="100000"/>
                </a:lnSpc>
                <a:spcBef>
                  <a:spcPct val="0"/>
                </a:spcBef>
              </a:pPr>
              <a:r>
                <a:rPr lang="en-US" sz="1200"/>
                <a:t>object</a:t>
              </a:r>
            </a:p>
          </p:txBody>
        </p:sp>
      </p:grpSp>
      <p:pic>
        <p:nvPicPr>
          <p:cNvPr id="71722" name="Picture 42" descr="Pixar-lamps"/>
          <p:cNvPicPr>
            <a:picLocks noGrp="1" noChangeAspect="1" noChangeArrowheads="1"/>
          </p:cNvPicPr>
          <p:nvPr/>
        </p:nvPicPr>
        <p:blipFill>
          <a:blip r:embed="rId3" cstate="print"/>
          <a:srcRect/>
          <a:stretch>
            <a:fillRect/>
          </a:stretch>
        </p:blipFill>
        <p:spPr bwMode="auto">
          <a:xfrm>
            <a:off x="6911462" y="1200150"/>
            <a:ext cx="2136384" cy="1295400"/>
          </a:xfrm>
          <a:prstGeom prst="rect">
            <a:avLst/>
          </a:prstGeom>
          <a:noFill/>
          <a:ln w="9525">
            <a:noFill/>
            <a:miter lim="800000"/>
            <a:headEnd/>
            <a:tailEnd/>
          </a:ln>
        </p:spPr>
      </p:pic>
      <p:sp>
        <p:nvSpPr>
          <p:cNvPr id="71724" name="Text Box 44"/>
          <p:cNvSpPr txBox="1">
            <a:spLocks noChangeArrowheads="1"/>
          </p:cNvSpPr>
          <p:nvPr/>
        </p:nvSpPr>
        <p:spPr bwMode="auto">
          <a:xfrm>
            <a:off x="7086600" y="2492573"/>
            <a:ext cx="2041156" cy="307777"/>
          </a:xfrm>
          <a:prstGeom prst="rect">
            <a:avLst/>
          </a:prstGeom>
          <a:noFill/>
          <a:ln w="9525">
            <a:noFill/>
            <a:miter lim="800000"/>
            <a:headEnd/>
            <a:tailEnd/>
          </a:ln>
        </p:spPr>
        <p:txBody>
          <a:bodyPr wrap="square">
            <a:spAutoFit/>
          </a:bodyPr>
          <a:lstStyle/>
          <a:p>
            <a:pPr>
              <a:lnSpc>
                <a:spcPct val="100000"/>
              </a:lnSpc>
              <a:spcBef>
                <a:spcPct val="50000"/>
              </a:spcBef>
            </a:pPr>
            <a:r>
              <a:rPr lang="en-US" sz="1400" i="1" dirty="0"/>
              <a:t>from Pixar’s “</a:t>
            </a:r>
            <a:r>
              <a:rPr lang="en-US" sz="1400" i="1" dirty="0" err="1"/>
              <a:t>Luxo</a:t>
            </a:r>
            <a:r>
              <a:rPr lang="en-US" sz="1400" i="1" dirty="0"/>
              <a:t> Jr.”</a:t>
            </a:r>
          </a:p>
        </p:txBody>
      </p:sp>
      <p:sp>
        <p:nvSpPr>
          <p:cNvPr id="4" name="Slide Number Placeholder 3"/>
          <p:cNvSpPr>
            <a:spLocks noGrp="1"/>
          </p:cNvSpPr>
          <p:nvPr>
            <p:ph type="sldNum" sz="quarter" idx="4"/>
          </p:nvPr>
        </p:nvSpPr>
        <p:spPr/>
        <p:txBody>
          <a:bodyPr/>
          <a:lstStyle/>
          <a:p>
            <a:fld id="{8B09B1D7-08F4-4981-B496-0018F6D397C3}" type="slidenum">
              <a:rPr lang="en-US" smtClean="0"/>
              <a:pPr/>
              <a:t>10</a:t>
            </a:fld>
            <a:r>
              <a:rPr lang="en-US" smtClean="0"/>
              <a:t> of 45</a:t>
            </a:r>
            <a:endParaRPr lang="en-US" dirty="0"/>
          </a:p>
        </p:txBody>
      </p:sp>
    </p:spTree>
    <p:extLst>
      <p:ext uri="{BB962C8B-B14F-4D97-AF65-F5344CB8AC3E}">
        <p14:creationId xmlns:p14="http://schemas.microsoft.com/office/powerpoint/2010/main" val="166654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8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68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68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7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68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68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457200" y="1076796"/>
                <a:ext cx="8229600" cy="3848289"/>
              </a:xfrm>
            </p:spPr>
            <p:txBody>
              <a:bodyPr>
                <a:normAutofit fontScale="47500" lnSpcReduction="20000"/>
              </a:bodyPr>
              <a:lstStyle/>
              <a:p>
                <a:pPr>
                  <a:spcBef>
                    <a:spcPts val="1000"/>
                  </a:spcBef>
                  <a:spcAft>
                    <a:spcPts val="1000"/>
                  </a:spcAft>
                </a:pPr>
                <a:r>
                  <a:rPr lang="en-US" dirty="0" smtClean="0"/>
                  <a:t>Computing </a:t>
                </a:r>
                <a:r>
                  <a:rPr lang="en-US" b="1" i="1" dirty="0" smtClean="0">
                    <a:solidFill>
                      <a:srgbClr val="FF0000"/>
                    </a:solidFill>
                  </a:rPr>
                  <a:t>light transport</a:t>
                </a:r>
                <a:r>
                  <a:rPr lang="en-US" dirty="0" smtClean="0"/>
                  <a:t> in a scene with both direct light sources (emitters) and indirect sources, i.e.,  inter-object reflection – basically an energy balance:  the radiance (energy) leaving a point is the sum of emitted and reflected light from other sources</a:t>
                </a:r>
              </a:p>
              <a:p>
                <a:pPr>
                  <a:spcBef>
                    <a:spcPts val="1000"/>
                  </a:spcBef>
                  <a:spcAft>
                    <a:spcPts val="1000"/>
                  </a:spcAft>
                </a:pPr>
                <a:r>
                  <a:rPr lang="en-US" dirty="0" smtClean="0"/>
                  <a:t>We compute integrals of the </a:t>
                </a:r>
                <a:r>
                  <a:rPr lang="en-US" i="1" dirty="0" smtClean="0">
                    <a:solidFill>
                      <a:srgbClr val="FF0000"/>
                    </a:solidFill>
                  </a:rPr>
                  <a:t>recursive</a:t>
                </a:r>
                <a:r>
                  <a:rPr lang="en-US" dirty="0" smtClean="0">
                    <a:solidFill>
                      <a:srgbClr val="FF0000"/>
                    </a:solidFill>
                  </a:rPr>
                  <a:t> </a:t>
                </a:r>
                <a:r>
                  <a:rPr lang="en-US" dirty="0" smtClean="0"/>
                  <a:t>form</a:t>
                </a:r>
                <a:endParaRPr lang="en-US" dirty="0"/>
              </a:p>
              <a:p>
                <a:pPr marL="0" indent="0">
                  <a:spcBef>
                    <a:spcPts val="1000"/>
                  </a:spcBef>
                  <a:spcAft>
                    <a:spcPts val="1000"/>
                  </a:spcAft>
                  <a:buNone/>
                </a:pPr>
                <a14:m>
                  <m:oMathPara xmlns:m="http://schemas.openxmlformats.org/officeDocument/2006/math">
                    <m:oMathParaPr>
                      <m:jc m:val="centerGroup"/>
                    </m:oMathParaPr>
                    <m:oMath xmlns:m="http://schemas.openxmlformats.org/officeDocument/2006/math">
                      <m:r>
                        <m:rPr>
                          <m:sty m:val="p"/>
                        </m:rPr>
                        <a:rPr lang="en-US" sz="2400" i="1" dirty="0">
                          <a:latin typeface="Cambria Math"/>
                        </a:rPr>
                        <m:t>L</m:t>
                      </m:r>
                      <m:d>
                        <m:dPr>
                          <m:ctrlPr>
                            <a:rPr lang="en-US" sz="2400" i="1" dirty="0" smtClean="0">
                              <a:latin typeface="Cambria Math"/>
                            </a:rPr>
                          </m:ctrlPr>
                        </m:dPr>
                        <m:e>
                          <m:r>
                            <a:rPr lang="en-US" sz="2400" b="0" i="1" dirty="0" smtClean="0">
                              <a:latin typeface="Cambria Math"/>
                            </a:rPr>
                            <m:t>𝑃</m:t>
                          </m:r>
                          <m:r>
                            <a:rPr lang="en-US" sz="2400" i="1" dirty="0" smtClean="0">
                              <a:latin typeface="Cambria Math"/>
                            </a:rPr>
                            <m:t>,</m:t>
                          </m:r>
                          <m:sSub>
                            <m:sSubPr>
                              <m:ctrlPr>
                                <a:rPr lang="en-US" sz="2400" i="1" dirty="0" smtClean="0">
                                  <a:latin typeface="Cambria Math"/>
                                </a:rPr>
                              </m:ctrlPr>
                            </m:sSubPr>
                            <m:e>
                              <m:r>
                                <a:rPr lang="en-US" sz="2400" i="1" dirty="0" smtClean="0">
                                  <a:latin typeface="Cambria Math"/>
                                  <a:ea typeface="Cambria Math"/>
                                </a:rPr>
                                <m:t>𝜔</m:t>
                              </m:r>
                            </m:e>
                            <m:sub>
                              <m:r>
                                <a:rPr lang="en-US" sz="2400" b="0" i="1" dirty="0" smtClean="0">
                                  <a:latin typeface="Cambria Math"/>
                                </a:rPr>
                                <m:t>𝑜</m:t>
                              </m:r>
                            </m:sub>
                          </m:sSub>
                          <m:r>
                            <a:rPr lang="en-US" sz="2400" i="1" dirty="0" smtClean="0">
                              <a:latin typeface="Cambria Math"/>
                            </a:rPr>
                            <m:t> </m:t>
                          </m:r>
                        </m:e>
                      </m:d>
                      <m:r>
                        <a:rPr lang="en-US" sz="2400" i="1" dirty="0" smtClean="0">
                          <a:latin typeface="Cambria Math"/>
                        </a:rPr>
                        <m:t>=</m:t>
                      </m:r>
                      <m:sSup>
                        <m:sSupPr>
                          <m:ctrlPr>
                            <a:rPr lang="en-US" sz="2400" i="1" dirty="0" smtClean="0">
                              <a:latin typeface="Cambria Math"/>
                            </a:rPr>
                          </m:ctrlPr>
                        </m:sSupPr>
                        <m:e>
                          <m:r>
                            <a:rPr lang="en-US" sz="2400" b="0" i="1" dirty="0" smtClean="0">
                              <a:latin typeface="Cambria Math"/>
                            </a:rPr>
                            <m:t>𝐿</m:t>
                          </m:r>
                        </m:e>
                        <m:sup>
                          <m:r>
                            <a:rPr lang="en-US" sz="2400" b="0" i="1" dirty="0" smtClean="0">
                              <a:latin typeface="Cambria Math"/>
                            </a:rPr>
                            <m:t>𝑒</m:t>
                          </m:r>
                        </m:sup>
                      </m:sSup>
                      <m:d>
                        <m:dPr>
                          <m:ctrlPr>
                            <a:rPr lang="en-US" sz="2400" b="0" i="1" dirty="0" smtClean="0">
                              <a:latin typeface="Cambria Math"/>
                            </a:rPr>
                          </m:ctrlPr>
                        </m:dPr>
                        <m:e>
                          <m:r>
                            <a:rPr lang="en-US" sz="2400" b="0" i="1" dirty="0" smtClean="0">
                              <a:latin typeface="Cambria Math"/>
                            </a:rPr>
                            <m:t>𝑃</m:t>
                          </m:r>
                          <m:r>
                            <a:rPr lang="en-US" sz="2400" b="0" i="1" dirty="0" smtClean="0">
                              <a:latin typeface="Cambria Math"/>
                            </a:rPr>
                            <m:t>, </m:t>
                          </m:r>
                          <m:sSub>
                            <m:sSubPr>
                              <m:ctrlPr>
                                <a:rPr lang="en-US" sz="2400" b="0" i="1" dirty="0" smtClean="0">
                                  <a:latin typeface="Cambria Math"/>
                                </a:rPr>
                              </m:ctrlPr>
                            </m:sSubPr>
                            <m:e>
                              <m:r>
                                <a:rPr lang="en-US" sz="2400" b="0" i="1" dirty="0" smtClean="0">
                                  <a:latin typeface="Cambria Math"/>
                                  <a:ea typeface="Cambria Math"/>
                                </a:rPr>
                                <m:t>𝜔</m:t>
                              </m:r>
                            </m:e>
                            <m:sub>
                              <m:r>
                                <a:rPr lang="en-US" sz="2400" b="0" i="1" dirty="0" smtClean="0">
                                  <a:latin typeface="Cambria Math"/>
                                </a:rPr>
                                <m:t>𝑜</m:t>
                              </m:r>
                            </m:sub>
                          </m:sSub>
                        </m:e>
                      </m:d>
                      <m:r>
                        <a:rPr lang="en-US" sz="2400" b="0" i="1" dirty="0" smtClean="0">
                          <a:latin typeface="Cambria Math"/>
                        </a:rPr>
                        <m:t>+ </m:t>
                      </m:r>
                      <m:nary>
                        <m:naryPr>
                          <m:ctrlPr>
                            <a:rPr lang="en-US" sz="2400" b="0" i="1" dirty="0" smtClean="0">
                              <a:latin typeface="Cambria Math"/>
                            </a:rPr>
                          </m:ctrlPr>
                        </m:naryPr>
                        <m:sub>
                          <m:sSub>
                            <m:sSubPr>
                              <m:ctrlPr>
                                <a:rPr lang="en-US" sz="2400" b="0" i="1" dirty="0" smtClean="0">
                                  <a:latin typeface="Cambria Math"/>
                                </a:rPr>
                              </m:ctrlPr>
                            </m:sSubPr>
                            <m:e>
                              <m:r>
                                <a:rPr lang="en-US" sz="2400" b="0" i="1" dirty="0" smtClean="0">
                                  <a:latin typeface="Cambria Math"/>
                                </a:rPr>
                                <m:t>𝑤</m:t>
                              </m:r>
                            </m:e>
                            <m:sub>
                              <m:r>
                                <a:rPr lang="en-US" sz="2400" b="0" i="1" dirty="0" smtClean="0">
                                  <a:latin typeface="Cambria Math"/>
                                </a:rPr>
                                <m:t>𝑣</m:t>
                              </m:r>
                            </m:sub>
                          </m:sSub>
                          <m:r>
                            <m:rPr>
                              <m:brk m:alnAt="23"/>
                            </m:rPr>
                            <a:rPr lang="en-US" sz="2400" b="0" i="1" dirty="0" smtClean="0">
                              <a:latin typeface="Cambria Math"/>
                              <a:ea typeface="Cambria Math"/>
                            </a:rPr>
                            <m:t>∈</m:t>
                          </m:r>
                          <m:r>
                            <m:rPr>
                              <m:brk m:alnAt="23"/>
                            </m:rPr>
                            <a:rPr lang="en-US" sz="2400" b="1" i="1" dirty="0" smtClean="0">
                              <a:latin typeface="Cambria Math"/>
                              <a:ea typeface="Cambria Math"/>
                            </a:rPr>
                            <m:t>𝑺</m:t>
                          </m:r>
                          <m:f>
                            <m:fPr>
                              <m:type m:val="noBar"/>
                              <m:ctrlPr>
                                <a:rPr lang="en-US" sz="2400" b="0" i="1" dirty="0" smtClean="0">
                                  <a:latin typeface="Cambria Math"/>
                                  <a:ea typeface="Cambria Math"/>
                                </a:rPr>
                              </m:ctrlPr>
                            </m:fPr>
                            <m:num>
                              <m:r>
                                <a:rPr lang="en-US" sz="2400" b="0" i="1" dirty="0" smtClean="0">
                                  <a:latin typeface="Cambria Math"/>
                                  <a:ea typeface="Cambria Math"/>
                                </a:rPr>
                                <m:t>2</m:t>
                              </m:r>
                            </m:num>
                            <m:den>
                              <m:r>
                                <a:rPr lang="en-US" sz="2400" b="0" i="1" dirty="0" smtClean="0">
                                  <a:latin typeface="Cambria Math"/>
                                  <a:ea typeface="Cambria Math"/>
                                </a:rPr>
                                <m:t>+</m:t>
                              </m:r>
                            </m:den>
                          </m:f>
                          <m:r>
                            <m:rPr>
                              <m:brk m:alnAt="23"/>
                            </m:rPr>
                            <a:rPr lang="en-US" sz="2400" b="0" i="1" dirty="0" smtClean="0">
                              <a:latin typeface="Cambria Math"/>
                              <a:ea typeface="Cambria Math"/>
                            </a:rPr>
                            <m:t>(</m:t>
                          </m:r>
                          <m:r>
                            <a:rPr lang="en-US" sz="2400" b="0" i="1" dirty="0" smtClean="0">
                              <a:latin typeface="Cambria Math"/>
                              <a:ea typeface="Cambria Math"/>
                            </a:rPr>
                            <m:t>𝑝</m:t>
                          </m:r>
                          <m:r>
                            <a:rPr lang="en-US" sz="2400" b="0" i="1" dirty="0" smtClean="0">
                              <a:latin typeface="Cambria Math"/>
                              <a:ea typeface="Cambria Math"/>
                            </a:rPr>
                            <m:t>)</m:t>
                          </m:r>
                        </m:sub>
                        <m:sup/>
                        <m:e>
                          <m:r>
                            <a:rPr lang="en-US" sz="2400" b="0" i="1" dirty="0" smtClean="0">
                              <a:latin typeface="Cambria Math"/>
                            </a:rPr>
                            <m:t>𝐿</m:t>
                          </m:r>
                          <m:d>
                            <m:dPr>
                              <m:ctrlPr>
                                <a:rPr lang="en-US" sz="2400" b="0" i="1" dirty="0" smtClean="0">
                                  <a:latin typeface="Cambria Math"/>
                                </a:rPr>
                              </m:ctrlPr>
                            </m:dPr>
                            <m:e>
                              <m:r>
                                <a:rPr lang="en-US" sz="2400" b="0" i="1" dirty="0" smtClean="0">
                                  <a:latin typeface="Cambria Math"/>
                                </a:rPr>
                                <m:t>𝑃</m:t>
                              </m:r>
                              <m:r>
                                <a:rPr lang="en-US" sz="2400" b="0" i="1" dirty="0" smtClean="0">
                                  <a:latin typeface="Cambria Math"/>
                                </a:rPr>
                                <m:t>,</m:t>
                              </m:r>
                              <m:sSub>
                                <m:sSubPr>
                                  <m:ctrlPr>
                                    <a:rPr lang="en-US" sz="2400" b="0" i="1" dirty="0" smtClean="0">
                                      <a:latin typeface="Cambria Math"/>
                                    </a:rPr>
                                  </m:ctrlPr>
                                </m:sSubPr>
                                <m:e>
                                  <m:r>
                                    <a:rPr lang="en-US" sz="2400" b="0" i="1" dirty="0" smtClean="0">
                                      <a:latin typeface="Cambria Math"/>
                                    </a:rPr>
                                    <m:t>−</m:t>
                                  </m:r>
                                  <m:r>
                                    <a:rPr lang="en-US" sz="2400" b="0" i="1" dirty="0" smtClean="0">
                                      <a:latin typeface="Cambria Math"/>
                                      <a:ea typeface="Cambria Math"/>
                                    </a:rPr>
                                    <m:t>𝜔</m:t>
                                  </m:r>
                                </m:e>
                                <m:sub>
                                  <m:r>
                                    <a:rPr lang="en-US" sz="2400" b="0" i="1" dirty="0" smtClean="0">
                                      <a:latin typeface="Cambria Math"/>
                                    </a:rPr>
                                    <m:t>𝑣</m:t>
                                  </m:r>
                                </m:sub>
                              </m:sSub>
                            </m:e>
                          </m:d>
                          <m:sSub>
                            <m:sSubPr>
                              <m:ctrlPr>
                                <a:rPr lang="en-US" sz="2400" b="0" i="1" dirty="0" smtClean="0">
                                  <a:latin typeface="Cambria Math"/>
                                </a:rPr>
                              </m:ctrlPr>
                            </m:sSubPr>
                            <m:e>
                              <m:r>
                                <a:rPr lang="en-US" sz="2400" b="0" i="1" dirty="0" smtClean="0">
                                  <a:latin typeface="Cambria Math"/>
                                </a:rPr>
                                <m:t>𝑓</m:t>
                              </m:r>
                            </m:e>
                            <m:sub>
                              <m:r>
                                <a:rPr lang="en-US" sz="2400" b="0" i="1" dirty="0" smtClean="0">
                                  <a:latin typeface="Cambria Math"/>
                                </a:rPr>
                                <m:t>𝑟</m:t>
                              </m:r>
                            </m:sub>
                          </m:sSub>
                          <m:r>
                            <a:rPr lang="en-US" sz="2400" b="0" i="1" dirty="0" smtClean="0">
                              <a:latin typeface="Cambria Math"/>
                            </a:rPr>
                            <m:t>(</m:t>
                          </m:r>
                          <m:r>
                            <a:rPr lang="en-US" sz="2400" b="0" i="1" dirty="0" smtClean="0">
                              <a:latin typeface="Cambria Math"/>
                            </a:rPr>
                            <m:t>𝑃</m:t>
                          </m:r>
                          <m:r>
                            <a:rPr lang="en-US" sz="2400" b="0" i="1" dirty="0" smtClean="0">
                              <a:latin typeface="Cambria Math"/>
                            </a:rPr>
                            <m:t>, </m:t>
                          </m:r>
                          <m:sSub>
                            <m:sSubPr>
                              <m:ctrlPr>
                                <a:rPr lang="en-US" sz="2400" b="0" i="1" dirty="0" smtClean="0">
                                  <a:latin typeface="Cambria Math"/>
                                </a:rPr>
                              </m:ctrlPr>
                            </m:sSubPr>
                            <m:e>
                              <m:r>
                                <a:rPr lang="en-US" sz="2400" b="0" i="1" dirty="0" smtClean="0">
                                  <a:latin typeface="Cambria Math"/>
                                  <a:ea typeface="Cambria Math"/>
                                </a:rPr>
                                <m:t>𝜔</m:t>
                              </m:r>
                            </m:e>
                            <m:sub>
                              <m:r>
                                <a:rPr lang="en-US" sz="2400" b="0" i="1" dirty="0" smtClean="0">
                                  <a:latin typeface="Cambria Math"/>
                                </a:rPr>
                                <m:t>𝑣</m:t>
                              </m:r>
                            </m:sub>
                          </m:sSub>
                          <m:r>
                            <a:rPr lang="en-US" sz="2400" b="0" i="1" dirty="0" smtClean="0">
                              <a:latin typeface="Cambria Math"/>
                            </a:rPr>
                            <m:t>, </m:t>
                          </m:r>
                          <m:sSub>
                            <m:sSubPr>
                              <m:ctrlPr>
                                <a:rPr lang="en-US" sz="2400" b="0" i="1" dirty="0" smtClean="0">
                                  <a:latin typeface="Cambria Math"/>
                                </a:rPr>
                              </m:ctrlPr>
                            </m:sSubPr>
                            <m:e>
                              <m:r>
                                <a:rPr lang="en-US" sz="2400" b="0" i="1" dirty="0" smtClean="0">
                                  <a:latin typeface="Cambria Math"/>
                                  <a:ea typeface="Cambria Math"/>
                                </a:rPr>
                                <m:t>𝜔</m:t>
                              </m:r>
                            </m:e>
                            <m:sub>
                              <m:r>
                                <a:rPr lang="en-US" sz="2400" b="0" i="1" dirty="0" smtClean="0">
                                  <a:latin typeface="Cambria Math"/>
                                </a:rPr>
                                <m:t>𝑜</m:t>
                              </m:r>
                            </m:sub>
                          </m:sSub>
                        </m:e>
                      </m:nary>
                      <m:r>
                        <a:rPr lang="en-US" sz="2400" b="0" i="1" dirty="0" smtClean="0">
                          <a:latin typeface="Cambria Math"/>
                        </a:rPr>
                        <m:t>)</m:t>
                      </m:r>
                      <m:d>
                        <m:dPr>
                          <m:ctrlPr>
                            <a:rPr lang="en-US" sz="2400" b="0" i="1" dirty="0" smtClean="0">
                              <a:latin typeface="Cambria Math"/>
                            </a:rPr>
                          </m:ctrlPr>
                        </m:dPr>
                        <m:e>
                          <m:sSub>
                            <m:sSubPr>
                              <m:ctrlPr>
                                <a:rPr lang="en-US" sz="2400" b="0" i="1" dirty="0" smtClean="0">
                                  <a:latin typeface="Cambria Math"/>
                                </a:rPr>
                              </m:ctrlPr>
                            </m:sSubPr>
                            <m:e>
                              <m:r>
                                <a:rPr lang="en-US" sz="2400" b="0" i="1" dirty="0" smtClean="0">
                                  <a:latin typeface="Cambria Math"/>
                                  <a:ea typeface="Cambria Math"/>
                                </a:rPr>
                                <m:t>𝜔</m:t>
                              </m:r>
                            </m:e>
                            <m:sub>
                              <m:r>
                                <a:rPr lang="en-US" sz="2400" b="0" i="1" dirty="0" smtClean="0">
                                  <a:latin typeface="Cambria Math"/>
                                </a:rPr>
                                <m:t>𝑣</m:t>
                              </m:r>
                            </m:sub>
                          </m:sSub>
                          <m:r>
                            <a:rPr lang="en-US" sz="2400" b="0" i="1" dirty="0" smtClean="0">
                              <a:latin typeface="Cambria Math"/>
                              <a:ea typeface="Cambria Math"/>
                            </a:rPr>
                            <m:t>∙</m:t>
                          </m:r>
                          <m:r>
                            <a:rPr lang="en-US" sz="2400" b="0" i="1" dirty="0" smtClean="0">
                              <a:latin typeface="Cambria Math"/>
                            </a:rPr>
                            <m:t> </m:t>
                          </m:r>
                          <m:sSub>
                            <m:sSubPr>
                              <m:ctrlPr>
                                <a:rPr lang="en-US" sz="2400" b="1" i="1" dirty="0" smtClean="0">
                                  <a:latin typeface="Cambria Math"/>
                                </a:rPr>
                              </m:ctrlPr>
                            </m:sSubPr>
                            <m:e>
                              <m:r>
                                <a:rPr lang="en-US" sz="2400" b="1" i="1" dirty="0" smtClean="0">
                                  <a:latin typeface="Cambria Math"/>
                                </a:rPr>
                                <m:t>𝒏</m:t>
                              </m:r>
                            </m:e>
                            <m:sub>
                              <m:r>
                                <a:rPr lang="en-US" sz="2400" b="0" i="1" dirty="0" smtClean="0">
                                  <a:latin typeface="Cambria Math"/>
                                </a:rPr>
                                <m:t>𝑝</m:t>
                              </m:r>
                            </m:sub>
                          </m:sSub>
                        </m:e>
                      </m:d>
                      <m:r>
                        <a:rPr lang="en-US" sz="2400" b="0" i="1" dirty="0" smtClean="0">
                          <a:latin typeface="Cambria Math"/>
                        </a:rPr>
                        <m:t>𝑑</m:t>
                      </m:r>
                      <m:sSub>
                        <m:sSubPr>
                          <m:ctrlPr>
                            <a:rPr lang="en-US" sz="2400" b="0" i="1" dirty="0" smtClean="0">
                              <a:latin typeface="Cambria Math"/>
                            </a:rPr>
                          </m:ctrlPr>
                        </m:sSubPr>
                        <m:e>
                          <m:r>
                            <a:rPr lang="en-US" sz="2400" b="0" i="1" dirty="0" smtClean="0">
                              <a:latin typeface="Cambria Math"/>
                              <a:ea typeface="Cambria Math"/>
                            </a:rPr>
                            <m:t>𝜔</m:t>
                          </m:r>
                        </m:e>
                        <m:sub>
                          <m:r>
                            <a:rPr lang="en-US" sz="2400" b="0" i="1" dirty="0" smtClean="0">
                              <a:latin typeface="Cambria Math"/>
                            </a:rPr>
                            <m:t>𝑣</m:t>
                          </m:r>
                        </m:sub>
                      </m:sSub>
                    </m:oMath>
                  </m:oMathPara>
                </a14:m>
                <a:endParaRPr lang="en-US" dirty="0" smtClean="0"/>
              </a:p>
              <a:p>
                <a:pPr>
                  <a:spcBef>
                    <a:spcPts val="1000"/>
                  </a:spcBef>
                  <a:spcAft>
                    <a:spcPts val="1000"/>
                  </a:spcAft>
                </a:pPr>
                <a14:m>
                  <m:oMath xmlns:m="http://schemas.openxmlformats.org/officeDocument/2006/math">
                    <m:r>
                      <a:rPr lang="en-US" b="0" i="1" dirty="0" smtClean="0">
                        <a:latin typeface="Cambria Math"/>
                      </a:rPr>
                      <m:t>𝐿</m:t>
                    </m:r>
                    <m:d>
                      <m:dPr>
                        <m:ctrlPr>
                          <a:rPr lang="en-US" i="1" dirty="0">
                            <a:latin typeface="Cambria Math"/>
                          </a:rPr>
                        </m:ctrlPr>
                      </m:dPr>
                      <m:e>
                        <m:r>
                          <a:rPr lang="en-US" b="0" i="1" dirty="0" smtClean="0">
                            <a:latin typeface="Cambria Math"/>
                          </a:rPr>
                          <m:t>𝑃</m:t>
                        </m:r>
                        <m:r>
                          <a:rPr lang="en-US" i="1" dirty="0">
                            <a:latin typeface="Cambria Math"/>
                          </a:rPr>
                          <m:t>,</m:t>
                        </m:r>
                        <m:r>
                          <a:rPr lang="en-US" i="1" dirty="0" smtClean="0">
                            <a:latin typeface="Cambria Math"/>
                            <a:ea typeface="Cambria Math"/>
                          </a:rPr>
                          <m:t>𝜔</m:t>
                        </m:r>
                        <m:r>
                          <a:rPr lang="en-US" i="1" dirty="0" smtClean="0">
                            <a:latin typeface="Cambria Math"/>
                          </a:rPr>
                          <m:t> </m:t>
                        </m:r>
                      </m:e>
                    </m:d>
                  </m:oMath>
                </a14:m>
                <a:r>
                  <a:rPr lang="en-US" dirty="0" smtClean="0"/>
                  <a:t> is the radiance at surface point P in direction </a:t>
                </a:r>
                <a14:m>
                  <m:oMath xmlns:m="http://schemas.openxmlformats.org/officeDocument/2006/math">
                    <m:r>
                      <a:rPr lang="en-US" i="1" smtClean="0">
                        <a:latin typeface="Cambria Math"/>
                        <a:ea typeface="Cambria Math"/>
                      </a:rPr>
                      <m:t>𝜔</m:t>
                    </m:r>
                  </m:oMath>
                </a14:m>
                <a:endParaRPr lang="en-US" dirty="0" smtClean="0"/>
              </a:p>
              <a:p>
                <a:pPr>
                  <a:spcBef>
                    <a:spcPts val="1000"/>
                  </a:spcBef>
                  <a:spcAft>
                    <a:spcPts val="1000"/>
                  </a:spcAft>
                </a:pPr>
                <a14:m>
                  <m:oMath xmlns:m="http://schemas.openxmlformats.org/officeDocument/2006/math">
                    <m:r>
                      <m:rPr>
                        <m:brk m:alnAt="23"/>
                      </m:rPr>
                      <a:rPr lang="en-US" b="1" i="1" dirty="0">
                        <a:latin typeface="Cambria Math"/>
                        <a:ea typeface="Cambria Math"/>
                      </a:rPr>
                      <m:t>𝑺</m:t>
                    </m:r>
                    <m:f>
                      <m:fPr>
                        <m:type m:val="noBar"/>
                        <m:ctrlPr>
                          <a:rPr lang="en-US" i="1" dirty="0">
                            <a:latin typeface="Cambria Math"/>
                            <a:ea typeface="Cambria Math"/>
                          </a:rPr>
                        </m:ctrlPr>
                      </m:fPr>
                      <m:num>
                        <m:r>
                          <a:rPr lang="en-US" i="1" dirty="0">
                            <a:latin typeface="Cambria Math"/>
                            <a:ea typeface="Cambria Math"/>
                          </a:rPr>
                          <m:t>2</m:t>
                        </m:r>
                      </m:num>
                      <m:den>
                        <m:r>
                          <a:rPr lang="en-US" i="1" dirty="0">
                            <a:latin typeface="Cambria Math"/>
                            <a:ea typeface="Cambria Math"/>
                          </a:rPr>
                          <m:t>+</m:t>
                        </m:r>
                      </m:den>
                    </m:f>
                  </m:oMath>
                </a14:m>
                <a:r>
                  <a:rPr lang="en-US" dirty="0" smtClean="0"/>
                  <a:t> is the hemisphere of all incoming directions to </a:t>
                </a:r>
                <a:r>
                  <a:rPr lang="en-US" i="1" dirty="0"/>
                  <a:t>P</a:t>
                </a:r>
                <a:r>
                  <a:rPr lang="en-US" i="1" dirty="0" smtClean="0"/>
                  <a:t>.</a:t>
                </a:r>
                <a:r>
                  <a:rPr lang="en-US" dirty="0" smtClean="0"/>
                  <a:t> </a:t>
                </a:r>
                <a14:m>
                  <m:oMath xmlns:m="http://schemas.openxmlformats.org/officeDocument/2006/math">
                    <m:sSub>
                      <m:sSubPr>
                        <m:ctrlPr>
                          <a:rPr lang="en-US" i="1" smtClean="0">
                            <a:latin typeface="Cambria Math"/>
                          </a:rPr>
                        </m:ctrlPr>
                      </m:sSubPr>
                      <m:e>
                        <m:r>
                          <a:rPr lang="en-US" i="1" smtClean="0">
                            <a:latin typeface="Cambria Math"/>
                            <a:ea typeface="Cambria Math"/>
                          </a:rPr>
                          <m:t>𝜔</m:t>
                        </m:r>
                      </m:e>
                      <m:sub>
                        <m:r>
                          <a:rPr lang="en-US" b="0" i="1" smtClean="0">
                            <a:latin typeface="Cambria Math"/>
                          </a:rPr>
                          <m:t>𝑣</m:t>
                        </m:r>
                      </m:sub>
                    </m:sSub>
                  </m:oMath>
                </a14:m>
                <a:r>
                  <a:rPr lang="en-US" dirty="0" smtClean="0"/>
                  <a:t> is one of those directions</a:t>
                </a:r>
              </a:p>
              <a:p>
                <a:pPr>
                  <a:spcBef>
                    <a:spcPts val="1000"/>
                  </a:spcBef>
                  <a:spcAft>
                    <a:spcPts val="1000"/>
                  </a:spcAft>
                </a:pPr>
                <a14:m>
                  <m:oMath xmlns:m="http://schemas.openxmlformats.org/officeDocument/2006/math">
                    <m:sSup>
                      <m:sSupPr>
                        <m:ctrlPr>
                          <a:rPr lang="en-US" i="1" dirty="0">
                            <a:latin typeface="Cambria Math"/>
                          </a:rPr>
                        </m:ctrlPr>
                      </m:sSupPr>
                      <m:e>
                        <m:r>
                          <a:rPr lang="en-US" i="1" dirty="0">
                            <a:latin typeface="Cambria Math"/>
                          </a:rPr>
                          <m:t>𝐿</m:t>
                        </m:r>
                      </m:e>
                      <m:sup>
                        <m:r>
                          <a:rPr lang="en-US" i="1" dirty="0">
                            <a:latin typeface="Cambria Math"/>
                          </a:rPr>
                          <m:t>𝑒</m:t>
                        </m:r>
                      </m:sup>
                    </m:sSup>
                    <m:d>
                      <m:dPr>
                        <m:ctrlPr>
                          <a:rPr lang="en-US" i="1" dirty="0">
                            <a:latin typeface="Cambria Math"/>
                          </a:rPr>
                        </m:ctrlPr>
                      </m:dPr>
                      <m:e>
                        <m:r>
                          <a:rPr lang="en-US" i="1" dirty="0">
                            <a:latin typeface="Cambria Math"/>
                          </a:rPr>
                          <m:t>𝑃</m:t>
                        </m:r>
                        <m:r>
                          <a:rPr lang="en-US" i="1" dirty="0">
                            <a:latin typeface="Cambria Math"/>
                          </a:rPr>
                          <m:t>, </m:t>
                        </m:r>
                        <m:sSub>
                          <m:sSubPr>
                            <m:ctrlPr>
                              <a:rPr lang="en-US" i="1" dirty="0">
                                <a:latin typeface="Cambria Math"/>
                              </a:rPr>
                            </m:ctrlPr>
                          </m:sSubPr>
                          <m:e>
                            <m:r>
                              <a:rPr lang="en-US" i="1" dirty="0">
                                <a:latin typeface="Cambria Math"/>
                                <a:ea typeface="Cambria Math"/>
                              </a:rPr>
                              <m:t>𝜔</m:t>
                            </m:r>
                          </m:e>
                          <m:sub>
                            <m:r>
                              <a:rPr lang="en-US" i="1" dirty="0">
                                <a:latin typeface="Cambria Math"/>
                              </a:rPr>
                              <m:t>𝑜</m:t>
                            </m:r>
                          </m:sub>
                        </m:sSub>
                      </m:e>
                    </m:d>
                  </m:oMath>
                </a14:m>
                <a:r>
                  <a:rPr lang="en-US" dirty="0" smtClean="0"/>
                  <a:t> </a:t>
                </a:r>
                <a:r>
                  <a:rPr lang="en-US" dirty="0"/>
                  <a:t>represents the amount of light emitted from the </a:t>
                </a:r>
                <a:r>
                  <a:rPr lang="en-US" dirty="0" smtClean="0"/>
                  <a:t>material at point P  (zero </a:t>
                </a:r>
                <a:r>
                  <a:rPr lang="en-US" dirty="0"/>
                  <a:t>for most objects</a:t>
                </a:r>
                <a:r>
                  <a:rPr lang="en-US" dirty="0" smtClean="0"/>
                  <a:t>)</a:t>
                </a:r>
              </a:p>
              <a:p>
                <a:pPr>
                  <a:spcBef>
                    <a:spcPts val="1000"/>
                  </a:spcBef>
                  <a:spcAft>
                    <a:spcPts val="1000"/>
                  </a:spcAft>
                </a:pPr>
                <a14:m>
                  <m:oMath xmlns:m="http://schemas.openxmlformats.org/officeDocument/2006/math">
                    <m:sSub>
                      <m:sSubPr>
                        <m:ctrlPr>
                          <a:rPr lang="en-US" i="1" dirty="0">
                            <a:latin typeface="Cambria Math"/>
                          </a:rPr>
                        </m:ctrlPr>
                      </m:sSubPr>
                      <m:e>
                        <m:r>
                          <a:rPr lang="en-US" i="1" dirty="0">
                            <a:latin typeface="Cambria Math"/>
                          </a:rPr>
                          <m:t>𝑓</m:t>
                        </m:r>
                      </m:e>
                      <m:sub>
                        <m:r>
                          <a:rPr lang="en-US" i="1" dirty="0">
                            <a:latin typeface="Cambria Math"/>
                          </a:rPr>
                          <m:t>𝑟</m:t>
                        </m:r>
                      </m:sub>
                    </m:sSub>
                    <m:r>
                      <a:rPr lang="en-US" i="1" dirty="0">
                        <a:latin typeface="Cambria Math"/>
                      </a:rPr>
                      <m:t>(</m:t>
                    </m:r>
                    <m:r>
                      <a:rPr lang="en-US" i="1" dirty="0">
                        <a:latin typeface="Cambria Math"/>
                      </a:rPr>
                      <m:t>𝑃</m:t>
                    </m:r>
                    <m:r>
                      <a:rPr lang="en-US" i="1" dirty="0">
                        <a:latin typeface="Cambria Math"/>
                      </a:rPr>
                      <m:t>, </m:t>
                    </m:r>
                    <m:sSub>
                      <m:sSubPr>
                        <m:ctrlPr>
                          <a:rPr lang="en-US" i="1" dirty="0">
                            <a:latin typeface="Cambria Math"/>
                          </a:rPr>
                        </m:ctrlPr>
                      </m:sSubPr>
                      <m:e>
                        <m:r>
                          <a:rPr lang="en-US" i="1" dirty="0">
                            <a:latin typeface="Cambria Math"/>
                            <a:ea typeface="Cambria Math"/>
                          </a:rPr>
                          <m:t>𝜔</m:t>
                        </m:r>
                      </m:e>
                      <m:sub>
                        <m:r>
                          <a:rPr lang="en-US" b="0" i="1" dirty="0" smtClean="0">
                            <a:latin typeface="Cambria Math"/>
                            <a:ea typeface="Cambria Math"/>
                          </a:rPr>
                          <m:t>𝑣</m:t>
                        </m:r>
                      </m:sub>
                    </m:sSub>
                    <m:r>
                      <a:rPr lang="en-US" i="1" dirty="0">
                        <a:latin typeface="Cambria Math"/>
                      </a:rPr>
                      <m:t>, </m:t>
                    </m:r>
                    <m:sSub>
                      <m:sSubPr>
                        <m:ctrlPr>
                          <a:rPr lang="en-US" i="1" dirty="0">
                            <a:latin typeface="Cambria Math"/>
                          </a:rPr>
                        </m:ctrlPr>
                      </m:sSubPr>
                      <m:e>
                        <m:r>
                          <a:rPr lang="en-US" i="1" dirty="0">
                            <a:latin typeface="Cambria Math"/>
                            <a:ea typeface="Cambria Math"/>
                          </a:rPr>
                          <m:t>𝜔</m:t>
                        </m:r>
                      </m:e>
                      <m:sub>
                        <m:r>
                          <a:rPr lang="en-US" i="1" dirty="0">
                            <a:latin typeface="Cambria Math"/>
                          </a:rPr>
                          <m:t>𝑜</m:t>
                        </m:r>
                      </m:sub>
                    </m:sSub>
                    <m:r>
                      <a:rPr lang="en-US" b="0" i="1" dirty="0" smtClean="0">
                        <a:latin typeface="Cambria Math"/>
                      </a:rPr>
                      <m:t>)</m:t>
                    </m:r>
                  </m:oMath>
                </a14:m>
                <a:r>
                  <a:rPr lang="en-US" dirty="0" smtClean="0"/>
                  <a:t> represents the BRDF term which is covered in more detail later in this lecture</a:t>
                </a:r>
              </a:p>
              <a:p>
                <a:pPr>
                  <a:spcBef>
                    <a:spcPts val="1000"/>
                  </a:spcBef>
                  <a:spcAft>
                    <a:spcPts val="1000"/>
                  </a:spcAft>
                </a:pPr>
                <a:r>
                  <a:rPr lang="en-US" dirty="0" smtClean="0"/>
                  <a:t>The rendering equation is the foundation of almost all rendering algorithms (</a:t>
                </a:r>
                <a:r>
                  <a:rPr lang="en-US" dirty="0" err="1" smtClean="0"/>
                  <a:t>radiosity</a:t>
                </a:r>
                <a:r>
                  <a:rPr lang="en-US" dirty="0" smtClean="0"/>
                  <a:t>, photon mapping, path tracing…)</a:t>
                </a:r>
              </a:p>
              <a:p>
                <a:pPr>
                  <a:spcBef>
                    <a:spcPts val="1000"/>
                  </a:spcBef>
                  <a:spcAft>
                    <a:spcPts val="1000"/>
                  </a:spcAft>
                </a:pPr>
                <a:r>
                  <a:rPr lang="en-US" dirty="0" smtClean="0"/>
                  <a:t>It doesn’t handle subsurface scattering, phosphorescence and fluorescence; Also, the terms should include additional parameters for wavelength and time </a:t>
                </a:r>
              </a:p>
              <a:p>
                <a:pPr>
                  <a:spcBef>
                    <a:spcPts val="1000"/>
                  </a:spcBef>
                  <a:spcAft>
                    <a:spcPts val="1000"/>
                  </a:spcAft>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457200" y="1076796"/>
                <a:ext cx="8229600" cy="3848289"/>
              </a:xfrm>
              <a:blipFill rotWithShape="1">
                <a:blip r:embed="rId3"/>
                <a:stretch>
                  <a:fillRect t="-634"/>
                </a:stretch>
              </a:blipFill>
            </p:spPr>
            <p:txBody>
              <a:bodyPr/>
              <a:lstStyle/>
              <a:p>
                <a:r>
                  <a:rPr lang="en-US">
                    <a:noFill/>
                  </a:rPr>
                  <a:t> </a:t>
                </a:r>
              </a:p>
            </p:txBody>
          </p:sp>
        </mc:Fallback>
      </mc:AlternateContent>
      <p:sp>
        <p:nvSpPr>
          <p:cNvPr id="6" name="Footer Placeholder 5"/>
          <p:cNvSpPr>
            <a:spLocks noGrp="1"/>
          </p:cNvSpPr>
          <p:nvPr>
            <p:ph type="ftr" sz="quarter" idx="3"/>
          </p:nvPr>
        </p:nvSpPr>
        <p:spPr/>
        <p:txBody>
          <a:bodyPr/>
          <a:lstStyle/>
          <a:p>
            <a:r>
              <a:rPr lang="en-US" dirty="0" smtClean="0"/>
              <a:t>November 1, 2012</a:t>
            </a:r>
            <a:endParaRPr lang="en-US" dirty="0"/>
          </a:p>
        </p:txBody>
      </p:sp>
      <p:sp>
        <p:nvSpPr>
          <p:cNvPr id="2" name="Title 1"/>
          <p:cNvSpPr>
            <a:spLocks noGrp="1"/>
          </p:cNvSpPr>
          <p:nvPr>
            <p:ph type="title"/>
          </p:nvPr>
        </p:nvSpPr>
        <p:spPr/>
        <p:txBody>
          <a:bodyPr>
            <a:normAutofit fontScale="90000"/>
          </a:bodyPr>
          <a:lstStyle/>
          <a:p>
            <a:r>
              <a:rPr lang="en-US" dirty="0" smtClean="0"/>
              <a:t>The Rendering Equation (</a:t>
            </a:r>
            <a:r>
              <a:rPr lang="en-US" dirty="0" err="1" smtClean="0"/>
              <a:t>Kajiya</a:t>
            </a:r>
            <a:r>
              <a:rPr lang="en-US" dirty="0" smtClean="0"/>
              <a:t>, </a:t>
            </a:r>
            <a:r>
              <a:rPr lang="en-US" dirty="0" err="1" smtClean="0"/>
              <a:t>Immel</a:t>
            </a:r>
            <a:r>
              <a:rPr lang="en-US" dirty="0" smtClean="0"/>
              <a:t> et al, 1986)</a:t>
            </a:r>
            <a:endParaRPr lang="en-US" dirty="0"/>
          </a:p>
        </p:txBody>
      </p:sp>
      <p:sp>
        <p:nvSpPr>
          <p:cNvPr id="4" name="Slide Number Placeholder 3"/>
          <p:cNvSpPr>
            <a:spLocks noGrp="1"/>
          </p:cNvSpPr>
          <p:nvPr>
            <p:ph type="sldNum" sz="quarter" idx="4"/>
          </p:nvPr>
        </p:nvSpPr>
        <p:spPr/>
        <p:txBody>
          <a:bodyPr/>
          <a:lstStyle/>
          <a:p>
            <a:fld id="{8B09B1D7-08F4-4981-B496-0018F6D397C3}" type="slidenum">
              <a:rPr lang="en-US" smtClean="0"/>
              <a:pPr/>
              <a:t>11</a:t>
            </a:fld>
            <a:r>
              <a:rPr lang="en-US" smtClean="0"/>
              <a:t> of 45</a:t>
            </a:r>
            <a:endParaRPr lang="en-US" dirty="0"/>
          </a:p>
        </p:txBody>
      </p:sp>
      <p:sp>
        <p:nvSpPr>
          <p:cNvPr id="5" name="TextBox 4"/>
          <p:cNvSpPr txBox="1"/>
          <p:nvPr/>
        </p:nvSpPr>
        <p:spPr>
          <a:xfrm>
            <a:off x="3892990" y="4789284"/>
            <a:ext cx="6554709" cy="246221"/>
          </a:xfrm>
          <a:prstGeom prst="rect">
            <a:avLst/>
          </a:prstGeom>
          <a:noFill/>
        </p:spPr>
        <p:txBody>
          <a:bodyPr wrap="square" rtlCol="0">
            <a:spAutoFit/>
          </a:bodyPr>
          <a:lstStyle/>
          <a:p>
            <a:r>
              <a:rPr lang="en-US" sz="1000" dirty="0"/>
              <a:t>Image courtesy of: http://en.wikipedia.org/wiki/Rendering_equation</a:t>
            </a:r>
          </a:p>
        </p:txBody>
      </p:sp>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6234" y="2263368"/>
            <a:ext cx="3211921" cy="1877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5310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sz="quarter" idx="1"/>
              </p:nvPr>
            </p:nvSpPr>
            <p:spPr>
              <a:xfrm>
                <a:off x="138988" y="2379675"/>
                <a:ext cx="8583438" cy="2607963"/>
              </a:xfrm>
            </p:spPr>
            <p:txBody>
              <a:bodyPr>
                <a:normAutofit fontScale="77500" lnSpcReduction="20000"/>
              </a:bodyPr>
              <a:lstStyle/>
              <a:p>
                <a:pPr>
                  <a:spcBef>
                    <a:spcPts val="400"/>
                  </a:spcBef>
                  <a:spcAft>
                    <a:spcPts val="400"/>
                  </a:spcAft>
                </a:pPr>
                <a:r>
                  <a:rPr lang="en-US" dirty="0" smtClean="0"/>
                  <a:t>Light energy traveling from point </a:t>
                </a:r>
                <a:r>
                  <a:rPr lang="en-US" i="1" dirty="0" smtClean="0"/>
                  <a:t>i</a:t>
                </a:r>
                <a:r>
                  <a:rPr lang="en-US" dirty="0" smtClean="0"/>
                  <a:t> to </a:t>
                </a:r>
                <a:r>
                  <a:rPr lang="en-US" i="1" dirty="0" smtClean="0"/>
                  <a:t>j</a:t>
                </a:r>
                <a:r>
                  <a:rPr lang="en-US" dirty="0" smtClean="0"/>
                  <a:t> =  light </a:t>
                </a:r>
                <a:r>
                  <a:rPr lang="en-US" dirty="0" smtClean="0">
                    <a:solidFill>
                      <a:srgbClr val="C00000"/>
                    </a:solidFill>
                  </a:rPr>
                  <a:t>emitted</a:t>
                </a:r>
                <a:r>
                  <a:rPr lang="en-US" dirty="0" smtClean="0"/>
                  <a:t> from </a:t>
                </a:r>
                <a:r>
                  <a:rPr lang="en-US" i="1" dirty="0" smtClean="0"/>
                  <a:t>i </a:t>
                </a:r>
                <a:r>
                  <a:rPr lang="en-US" dirty="0" smtClean="0"/>
                  <a:t>to </a:t>
                </a:r>
                <a:r>
                  <a:rPr lang="en-US" i="1" dirty="0" smtClean="0"/>
                  <a:t>j</a:t>
                </a:r>
                <a:r>
                  <a:rPr lang="en-US" dirty="0" smtClean="0"/>
                  <a:t> (</a:t>
                </a:r>
                <a:r>
                  <a:rPr lang="en-US" dirty="0" smtClean="0">
                    <a:solidFill>
                      <a:srgbClr val="C00000"/>
                    </a:solidFill>
                  </a:rPr>
                  <a:t>direct term</a:t>
                </a:r>
                <a:r>
                  <a:rPr lang="en-US" dirty="0" smtClean="0"/>
                  <a:t>), plus  </a:t>
                </a:r>
                <a:r>
                  <a:rPr lang="en-US" dirty="0" smtClean="0">
                    <a:solidFill>
                      <a:srgbClr val="C00000"/>
                    </a:solidFill>
                  </a:rPr>
                  <a:t>indirect term</a:t>
                </a:r>
                <a:r>
                  <a:rPr lang="en-US" dirty="0" smtClean="0"/>
                  <a:t>, light </a:t>
                </a:r>
                <a:r>
                  <a:rPr lang="en-US" dirty="0" smtClean="0">
                    <a:solidFill>
                      <a:srgbClr val="C00000"/>
                    </a:solidFill>
                  </a:rPr>
                  <a:t>reflected</a:t>
                </a:r>
                <a:r>
                  <a:rPr lang="en-US" dirty="0" smtClean="0"/>
                  <a:t>, the integral over S of reflection coefficient  (for every point </a:t>
                </a:r>
                <a:r>
                  <a:rPr lang="en-US" i="1" dirty="0" smtClean="0"/>
                  <a:t>k</a:t>
                </a:r>
                <a:r>
                  <a:rPr lang="en-US" dirty="0" smtClean="0"/>
                  <a:t> reflecting to </a:t>
                </a:r>
                <a:r>
                  <a:rPr lang="en-US" i="1" dirty="0" smtClean="0"/>
                  <a:t>i</a:t>
                </a:r>
                <a:r>
                  <a:rPr lang="en-US" dirty="0" smtClean="0"/>
                  <a:t> to </a:t>
                </a:r>
                <a:r>
                  <a:rPr lang="en-US" i="1" dirty="0" smtClean="0"/>
                  <a:t>j</a:t>
                </a:r>
                <a:r>
                  <a:rPr lang="en-US" dirty="0" smtClean="0"/>
                  <a:t>) times  light energy from </a:t>
                </a:r>
                <a:r>
                  <a:rPr lang="en-US" i="1" dirty="0" smtClean="0"/>
                  <a:t>k</a:t>
                </a:r>
                <a:r>
                  <a:rPr lang="en-US" dirty="0" smtClean="0"/>
                  <a:t> to </a:t>
                </a:r>
                <a:r>
                  <a:rPr lang="en-US" i="1" dirty="0" smtClean="0"/>
                  <a:t>i</a:t>
                </a:r>
                <a:r>
                  <a:rPr lang="en-US" dirty="0" smtClean="0"/>
                  <a:t>, all attenuated by a geometry factor</a:t>
                </a:r>
              </a:p>
              <a:p>
                <a:pPr lvl="1">
                  <a:spcBef>
                    <a:spcPts val="400"/>
                  </a:spcBef>
                  <a:spcAft>
                    <a:spcPts val="400"/>
                  </a:spcAft>
                </a:pPr>
                <a14:m>
                  <m:oMath xmlns:m="http://schemas.openxmlformats.org/officeDocument/2006/math">
                    <m:r>
                      <a:rPr lang="en-US" sz="1600" b="0" i="1" dirty="0" smtClean="0">
                        <a:latin typeface="Cambria Math"/>
                      </a:rPr>
                      <m:t>𝐿</m:t>
                    </m:r>
                    <m:d>
                      <m:dPr>
                        <m:ctrlPr>
                          <a:rPr lang="en-US" sz="1600" b="0" i="1" dirty="0" smtClean="0">
                            <a:latin typeface="Cambria Math"/>
                          </a:rPr>
                        </m:ctrlPr>
                      </m:dPr>
                      <m:e>
                        <m:r>
                          <a:rPr lang="en-US" sz="1600" b="0" i="1" dirty="0" smtClean="0">
                            <a:latin typeface="Cambria Math"/>
                          </a:rPr>
                          <m:t>𝑖</m:t>
                        </m:r>
                        <m:r>
                          <a:rPr lang="en-US" sz="1600" b="0" i="1" dirty="0" smtClean="0">
                            <a:latin typeface="Cambria Math"/>
                          </a:rPr>
                          <m:t>→</m:t>
                        </m:r>
                        <m:r>
                          <a:rPr lang="en-US" sz="1600" b="0" i="1" dirty="0" smtClean="0">
                            <a:latin typeface="Cambria Math"/>
                          </a:rPr>
                          <m:t>𝑗</m:t>
                        </m:r>
                      </m:e>
                    </m:d>
                  </m:oMath>
                </a14:m>
                <a:r>
                  <a:rPr lang="en-US" sz="1600" dirty="0" smtClean="0"/>
                  <a:t> is the total amount of light (</a:t>
                </a:r>
                <a:r>
                  <a:rPr lang="en-US" sz="1600" b="1" dirty="0" smtClean="0"/>
                  <a:t>radiance</a:t>
                </a:r>
                <a:r>
                  <a:rPr lang="en-US" sz="1600" dirty="0"/>
                  <a:t>)</a:t>
                </a:r>
                <a:r>
                  <a:rPr lang="en-US" sz="1600" b="1" dirty="0" smtClean="0"/>
                  <a:t> </a:t>
                </a:r>
                <a:r>
                  <a:rPr lang="en-US" sz="1600" dirty="0" smtClean="0"/>
                  <a:t>traveling along the ray from point </a:t>
                </a:r>
                <a:r>
                  <a:rPr lang="en-US" sz="1600" i="1" dirty="0" smtClean="0"/>
                  <a:t>i </a:t>
                </a:r>
                <a:r>
                  <a:rPr lang="en-US" sz="1600" dirty="0" smtClean="0"/>
                  <a:t>to point </a:t>
                </a:r>
                <a:r>
                  <a:rPr lang="en-US" sz="1600" i="1" dirty="0" smtClean="0"/>
                  <a:t>j</a:t>
                </a:r>
              </a:p>
              <a:p>
                <a:pPr lvl="1">
                  <a:spcBef>
                    <a:spcPts val="400"/>
                  </a:spcBef>
                  <a:spcAft>
                    <a:spcPts val="400"/>
                  </a:spcAft>
                </a:pPr>
                <a14:m>
                  <m:oMath xmlns:m="http://schemas.openxmlformats.org/officeDocument/2006/math">
                    <m:sSup>
                      <m:sSupPr>
                        <m:ctrlPr>
                          <a:rPr lang="en-US" sz="1600" i="1" smtClean="0">
                            <a:latin typeface="Cambria Math"/>
                          </a:rPr>
                        </m:ctrlPr>
                      </m:sSupPr>
                      <m:e>
                        <m:r>
                          <a:rPr lang="en-US" sz="1600" b="0" i="1" smtClean="0">
                            <a:latin typeface="Cambria Math"/>
                          </a:rPr>
                          <m:t>𝐿</m:t>
                        </m:r>
                      </m:e>
                      <m:sup>
                        <m:r>
                          <a:rPr lang="en-US" sz="1600" b="0" i="1" smtClean="0">
                            <a:latin typeface="Cambria Math"/>
                          </a:rPr>
                          <m:t>𝑒</m:t>
                        </m:r>
                      </m:sup>
                    </m:sSup>
                    <m:r>
                      <a:rPr lang="en-US" sz="1600" b="0" i="1" smtClean="0">
                        <a:latin typeface="Cambria Math"/>
                      </a:rPr>
                      <m:t>(</m:t>
                    </m:r>
                    <m:r>
                      <a:rPr lang="en-US" sz="1600" b="0" i="1" smtClean="0">
                        <a:latin typeface="Cambria Math"/>
                      </a:rPr>
                      <m:t>𝑖</m:t>
                    </m:r>
                    <m:r>
                      <a:rPr lang="en-US" sz="1600" b="0" i="1" smtClean="0">
                        <a:latin typeface="Cambria Math"/>
                      </a:rPr>
                      <m:t> →</m:t>
                    </m:r>
                    <m:r>
                      <a:rPr lang="en-US" sz="1600" b="0" i="1" smtClean="0">
                        <a:latin typeface="Cambria Math"/>
                        <a:ea typeface="Cambria Math"/>
                      </a:rPr>
                      <m:t>𝑗</m:t>
                    </m:r>
                    <m:r>
                      <a:rPr lang="en-US" sz="1600" b="0" i="1" smtClean="0">
                        <a:latin typeface="Cambria Math"/>
                        <a:ea typeface="Cambria Math"/>
                      </a:rPr>
                      <m:t>)</m:t>
                    </m:r>
                  </m:oMath>
                </a14:m>
                <a:r>
                  <a:rPr lang="en-US" sz="1600" dirty="0" smtClean="0"/>
                  <a:t> is the direct term, the amount of light emitted by the surface at point </a:t>
                </a:r>
                <a:r>
                  <a:rPr lang="en-US" sz="1600" i="1" dirty="0" err="1" smtClean="0"/>
                  <a:t>i</a:t>
                </a:r>
                <a:r>
                  <a:rPr lang="en-US" sz="1600" dirty="0" smtClean="0"/>
                  <a:t> (</a:t>
                </a:r>
                <a:r>
                  <a:rPr lang="en-US" sz="1600" b="1" dirty="0" smtClean="0"/>
                  <a:t>luminance</a:t>
                </a:r>
                <a:r>
                  <a:rPr lang="en-US" sz="1600" dirty="0" smtClean="0"/>
                  <a:t>)</a:t>
                </a:r>
              </a:p>
              <a:p>
                <a:pPr lvl="1">
                  <a:spcBef>
                    <a:spcPts val="400"/>
                  </a:spcBef>
                  <a:spcAft>
                    <a:spcPts val="400"/>
                  </a:spcAft>
                </a:pPr>
                <a14:m>
                  <m:oMath xmlns:m="http://schemas.openxmlformats.org/officeDocument/2006/math">
                    <m:sSup>
                      <m:sSupPr>
                        <m:ctrlPr>
                          <a:rPr lang="en-US" sz="1600" i="1">
                            <a:latin typeface="Cambria Math"/>
                          </a:rPr>
                        </m:ctrlPr>
                      </m:sSupPr>
                      <m:e>
                        <m:r>
                          <a:rPr lang="en-US" sz="1600" i="1">
                            <a:latin typeface="Cambria Math"/>
                          </a:rPr>
                          <m:t>𝐿</m:t>
                        </m:r>
                      </m:e>
                      <m:sup>
                        <m:r>
                          <a:rPr lang="en-US" sz="1600" b="0" i="1" smtClean="0">
                            <a:latin typeface="Cambria Math"/>
                          </a:rPr>
                          <m:t>𝑟</m:t>
                        </m:r>
                      </m:sup>
                    </m:sSup>
                    <m:r>
                      <a:rPr lang="en-US" sz="1600" i="1">
                        <a:latin typeface="Cambria Math"/>
                      </a:rPr>
                      <m:t>(</m:t>
                    </m:r>
                    <m:r>
                      <a:rPr lang="en-US" sz="1600" i="1">
                        <a:latin typeface="Cambria Math"/>
                      </a:rPr>
                      <m:t>𝑖</m:t>
                    </m:r>
                    <m:r>
                      <a:rPr lang="en-US" sz="1600" i="1">
                        <a:latin typeface="Cambria Math"/>
                      </a:rPr>
                      <m:t> →</m:t>
                    </m:r>
                    <m:r>
                      <a:rPr lang="en-US" sz="1600" i="1">
                        <a:latin typeface="Cambria Math"/>
                        <a:ea typeface="Cambria Math"/>
                      </a:rPr>
                      <m:t>𝑗</m:t>
                    </m:r>
                    <m:r>
                      <a:rPr lang="en-US" sz="1600" i="1">
                        <a:latin typeface="Cambria Math"/>
                        <a:ea typeface="Cambria Math"/>
                      </a:rPr>
                      <m:t>)</m:t>
                    </m:r>
                  </m:oMath>
                </a14:m>
                <a:r>
                  <a:rPr lang="en-US" sz="1600" dirty="0" smtClean="0"/>
                  <a:t> is the light reflected from </a:t>
                </a:r>
                <a:r>
                  <a:rPr lang="en-US" sz="1600" i="1" dirty="0" err="1" smtClean="0"/>
                  <a:t>i</a:t>
                </a:r>
                <a:r>
                  <a:rPr lang="en-US" sz="1600" dirty="0" smtClean="0"/>
                  <a:t> to </a:t>
                </a:r>
                <a:r>
                  <a:rPr lang="en-US" sz="1600" i="1" dirty="0" smtClean="0"/>
                  <a:t>j</a:t>
                </a:r>
                <a:r>
                  <a:rPr lang="en-US" sz="1600" dirty="0" smtClean="0"/>
                  <a:t>, this corresponds to the recursive integral of all indirect energy reflected </a:t>
                </a:r>
                <a:r>
                  <a:rPr lang="en-US" sz="1600" dirty="0" smtClean="0"/>
                  <a:t>from </a:t>
                </a:r>
                <a:r>
                  <a:rPr lang="en-US" sz="1600" i="1" dirty="0" err="1" smtClean="0"/>
                  <a:t>i</a:t>
                </a:r>
                <a:endParaRPr lang="en-US" sz="1600" i="1" dirty="0" smtClean="0"/>
              </a:p>
              <a:p>
                <a:pPr lvl="1">
                  <a:spcBef>
                    <a:spcPts val="400"/>
                  </a:spcBef>
                  <a:spcAft>
                    <a:spcPts val="400"/>
                  </a:spcAft>
                </a:pPr>
                <a14:m>
                  <m:oMath xmlns:m="http://schemas.openxmlformats.org/officeDocument/2006/math">
                    <m:sSub>
                      <m:sSubPr>
                        <m:ctrlPr>
                          <a:rPr lang="en-US" sz="1600" i="1" dirty="0" smtClean="0">
                            <a:latin typeface="Cambria Math"/>
                          </a:rPr>
                        </m:ctrlPr>
                      </m:sSubPr>
                      <m:e>
                        <m:r>
                          <a:rPr lang="en-US" sz="1600" b="0" i="1" dirty="0" smtClean="0">
                            <a:latin typeface="Cambria Math"/>
                          </a:rPr>
                          <m:t>𝑓</m:t>
                        </m:r>
                      </m:e>
                      <m:sub>
                        <m:r>
                          <a:rPr lang="en-US" sz="1600" b="0" i="1" dirty="0" smtClean="0">
                            <a:latin typeface="Cambria Math"/>
                          </a:rPr>
                          <m:t>𝑟</m:t>
                        </m:r>
                      </m:sub>
                    </m:sSub>
                    <m:r>
                      <a:rPr lang="en-US" sz="1600" i="1" dirty="0" smtClean="0">
                        <a:latin typeface="Cambria Math"/>
                      </a:rPr>
                      <m:t>(</m:t>
                    </m:r>
                    <m:r>
                      <a:rPr lang="en-US" sz="1600" i="1" dirty="0" smtClean="0">
                        <a:latin typeface="Cambria Math"/>
                      </a:rPr>
                      <m:t>𝑘</m:t>
                    </m:r>
                    <m:r>
                      <a:rPr lang="en-US" sz="1600" i="1" dirty="0" smtClean="0">
                        <a:latin typeface="Cambria Math"/>
                      </a:rPr>
                      <m:t>→</m:t>
                    </m:r>
                    <m:r>
                      <a:rPr lang="en-US" sz="1600" i="1" dirty="0" smtClean="0">
                        <a:latin typeface="Cambria Math"/>
                      </a:rPr>
                      <m:t>𝑖</m:t>
                    </m:r>
                    <m:r>
                      <a:rPr lang="en-US" sz="1600" i="1" dirty="0" smtClean="0">
                        <a:latin typeface="Cambria Math"/>
                      </a:rPr>
                      <m:t>→</m:t>
                    </m:r>
                    <m:r>
                      <a:rPr lang="en-US" sz="1600" i="1" dirty="0" smtClean="0">
                        <a:latin typeface="Cambria Math"/>
                      </a:rPr>
                      <m:t>𝑗</m:t>
                    </m:r>
                    <m:r>
                      <a:rPr lang="en-US" sz="1600" i="1" dirty="0" smtClean="0">
                        <a:latin typeface="Cambria Math"/>
                      </a:rPr>
                      <m:t>)</m:t>
                    </m:r>
                  </m:oMath>
                </a14:m>
                <a:r>
                  <a:rPr lang="en-US" sz="1600" dirty="0" smtClean="0"/>
                  <a:t> is the </a:t>
                </a:r>
                <a:r>
                  <a:rPr lang="en-US" sz="1600" b="1" dirty="0" smtClean="0"/>
                  <a:t>Bidirectional Reflectance Distribution Function (BRDF) </a:t>
                </a:r>
                <a:r>
                  <a:rPr lang="en-US" sz="1600" dirty="0" smtClean="0"/>
                  <a:t>of  surface at  </a:t>
                </a:r>
                <a:r>
                  <a:rPr lang="en-US" sz="1600" i="1" dirty="0" err="1" smtClean="0"/>
                  <a:t>i</a:t>
                </a:r>
                <a:r>
                  <a:rPr lang="en-US" sz="1600" dirty="0" smtClean="0"/>
                  <a:t>. Describes fraction of light incident on surface at </a:t>
                </a:r>
                <a:r>
                  <a:rPr lang="en-US" sz="1600" i="1" dirty="0" smtClean="0"/>
                  <a:t>i</a:t>
                </a:r>
                <a:r>
                  <a:rPr lang="en-US" sz="1600" dirty="0" smtClean="0"/>
                  <a:t> from direction of </a:t>
                </a:r>
                <a:r>
                  <a:rPr lang="en-US" sz="1600" i="1" dirty="0" smtClean="0"/>
                  <a:t>k</a:t>
                </a:r>
                <a:r>
                  <a:rPr lang="en-US" sz="1600" dirty="0" smtClean="0"/>
                  <a:t> that leaves surface in direction of </a:t>
                </a:r>
                <a:r>
                  <a:rPr lang="en-US" sz="1600" i="1" dirty="0" smtClean="0"/>
                  <a:t>j </a:t>
                </a:r>
                <a:r>
                  <a:rPr lang="en-US" sz="1600" dirty="0" smtClean="0"/>
                  <a:t>– it is an attenuation factor between 0 and 1</a:t>
                </a:r>
              </a:p>
              <a:p>
                <a:pPr lvl="1">
                  <a:spcBef>
                    <a:spcPts val="400"/>
                  </a:spcBef>
                  <a:spcAft>
                    <a:spcPts val="400"/>
                  </a:spcAft>
                </a:pPr>
                <a14:m>
                  <m:oMath xmlns:m="http://schemas.openxmlformats.org/officeDocument/2006/math">
                    <m:r>
                      <a:rPr lang="en-US" sz="1600" i="1">
                        <a:latin typeface="Cambria Math"/>
                      </a:rPr>
                      <m:t>𝐺</m:t>
                    </m:r>
                    <m:d>
                      <m:dPr>
                        <m:ctrlPr>
                          <a:rPr lang="en-US" sz="1600" i="1">
                            <a:latin typeface="Cambria Math"/>
                          </a:rPr>
                        </m:ctrlPr>
                      </m:dPr>
                      <m:e>
                        <m:r>
                          <a:rPr lang="en-US" sz="1600" i="1">
                            <a:latin typeface="Cambria Math"/>
                          </a:rPr>
                          <m:t>𝑖</m:t>
                        </m:r>
                        <m:r>
                          <a:rPr lang="en-US" sz="1600" i="1">
                            <a:latin typeface="Cambria Math"/>
                            <a:ea typeface="Cambria Math"/>
                          </a:rPr>
                          <m:t>↔</m:t>
                        </m:r>
                        <m:r>
                          <a:rPr lang="en-US" sz="1600" i="1">
                            <a:latin typeface="Cambria Math"/>
                            <a:ea typeface="Cambria Math"/>
                          </a:rPr>
                          <m:t>𝑗</m:t>
                        </m:r>
                      </m:e>
                    </m:d>
                  </m:oMath>
                </a14:m>
                <a:r>
                  <a:rPr lang="en-US" sz="1600" dirty="0" smtClean="0"/>
                  <a:t> is a </a:t>
                </a:r>
                <a:r>
                  <a:rPr lang="en-US" sz="1600" b="1" dirty="0" smtClean="0"/>
                  <a:t>geometry term</a:t>
                </a:r>
                <a:r>
                  <a:rPr lang="en-US" sz="1600" dirty="0" smtClean="0"/>
                  <a:t> which involves occlusion, distance, and angle between vectors; often </a:t>
                </a:r>
                <a:r>
                  <a:rPr lang="en-US" sz="1600" dirty="0" smtClean="0"/>
                  <a:t>0; There is no corresponding term in </a:t>
                </a:r>
                <a14:m>
                  <m:oMath xmlns:m="http://schemas.openxmlformats.org/officeDocument/2006/math">
                    <m:sSup>
                      <m:sSupPr>
                        <m:ctrlPr>
                          <a:rPr lang="en-US" sz="1500" i="1">
                            <a:latin typeface="Cambria Math"/>
                          </a:rPr>
                        </m:ctrlPr>
                      </m:sSupPr>
                      <m:e>
                        <m:r>
                          <a:rPr lang="en-US" sz="1500" i="1">
                            <a:latin typeface="Cambria Math"/>
                          </a:rPr>
                          <m:t>𝐿</m:t>
                        </m:r>
                      </m:e>
                      <m:sup>
                        <m:r>
                          <a:rPr lang="en-US" sz="1500" i="1">
                            <a:latin typeface="Cambria Math"/>
                          </a:rPr>
                          <m:t>𝑒</m:t>
                        </m:r>
                      </m:sup>
                    </m:sSup>
                    <m:r>
                      <a:rPr lang="en-US" sz="1500" i="1">
                        <a:latin typeface="Cambria Math"/>
                      </a:rPr>
                      <m:t>(</m:t>
                    </m:r>
                    <m:r>
                      <a:rPr lang="en-US" sz="1500" i="1">
                        <a:latin typeface="Cambria Math"/>
                      </a:rPr>
                      <m:t>𝑖</m:t>
                    </m:r>
                    <m:r>
                      <a:rPr lang="en-US" sz="1500" i="1">
                        <a:latin typeface="Cambria Math"/>
                      </a:rPr>
                      <m:t> →</m:t>
                    </m:r>
                    <m:r>
                      <a:rPr lang="en-US" sz="1500" i="1">
                        <a:latin typeface="Cambria Math"/>
                        <a:ea typeface="Cambria Math"/>
                      </a:rPr>
                      <m:t>𝑗</m:t>
                    </m:r>
                    <m:r>
                      <a:rPr lang="en-US" sz="1500" i="1">
                        <a:latin typeface="Cambria Math"/>
                        <a:ea typeface="Cambria Math"/>
                      </a:rPr>
                      <m:t>)</m:t>
                    </m:r>
                  </m:oMath>
                </a14:m>
                <a:r>
                  <a:rPr lang="en-US" sz="1500" dirty="0" smtClean="0"/>
                  <a:t> because </a:t>
                </a:r>
                <a14:m>
                  <m:oMath xmlns:m="http://schemas.openxmlformats.org/officeDocument/2006/math">
                    <m:sSup>
                      <m:sSupPr>
                        <m:ctrlPr>
                          <a:rPr lang="en-US" sz="1500" i="1">
                            <a:latin typeface="Cambria Math"/>
                          </a:rPr>
                        </m:ctrlPr>
                      </m:sSupPr>
                      <m:e>
                        <m:r>
                          <a:rPr lang="en-US" sz="1500" i="1">
                            <a:latin typeface="Cambria Math"/>
                          </a:rPr>
                          <m:t>𝐿</m:t>
                        </m:r>
                      </m:e>
                      <m:sup>
                        <m:r>
                          <a:rPr lang="en-US" sz="1500" i="1">
                            <a:latin typeface="Cambria Math"/>
                          </a:rPr>
                          <m:t>𝑒</m:t>
                        </m:r>
                      </m:sup>
                    </m:sSup>
                    <m:r>
                      <a:rPr lang="en-US" sz="1500" i="1">
                        <a:latin typeface="Cambria Math"/>
                      </a:rPr>
                      <m:t>(</m:t>
                    </m:r>
                    <m:r>
                      <a:rPr lang="en-US" sz="1500" i="1">
                        <a:latin typeface="Cambria Math"/>
                      </a:rPr>
                      <m:t>𝑖</m:t>
                    </m:r>
                    <m:r>
                      <a:rPr lang="en-US" sz="1500" i="1">
                        <a:latin typeface="Cambria Math"/>
                      </a:rPr>
                      <m:t> →</m:t>
                    </m:r>
                    <m:r>
                      <a:rPr lang="en-US" sz="1500" i="1">
                        <a:latin typeface="Cambria Math"/>
                        <a:ea typeface="Cambria Math"/>
                      </a:rPr>
                      <m:t>𝑗</m:t>
                    </m:r>
                    <m:r>
                      <a:rPr lang="en-US" sz="1500" i="1">
                        <a:latin typeface="Cambria Math"/>
                        <a:ea typeface="Cambria Math"/>
                      </a:rPr>
                      <m:t>)</m:t>
                    </m:r>
                  </m:oMath>
                </a14:m>
                <a:r>
                  <a:rPr lang="en-US" sz="1500" dirty="0"/>
                  <a:t> </a:t>
                </a:r>
                <a:r>
                  <a:rPr lang="en-US" sz="1500" dirty="0" smtClean="0"/>
                  <a:t>is the light from </a:t>
                </a:r>
                <a:r>
                  <a:rPr lang="en-US" sz="1500" i="1" dirty="0" err="1" smtClean="0"/>
                  <a:t>i</a:t>
                </a:r>
                <a:r>
                  <a:rPr lang="en-US" sz="1500" dirty="0" smtClean="0"/>
                  <a:t> in the direction of </a:t>
                </a:r>
                <a:r>
                  <a:rPr lang="en-US" sz="1500" i="1" dirty="0" smtClean="0"/>
                  <a:t>j</a:t>
                </a:r>
                <a:endParaRPr lang="en-US" sz="1500" i="1" dirty="0"/>
              </a:p>
            </p:txBody>
          </p:sp>
        </mc:Choice>
        <mc:Fallback>
          <p:sp>
            <p:nvSpPr>
              <p:cNvPr id="3" name="Content Placeholder 2"/>
              <p:cNvSpPr>
                <a:spLocks noGrp="1" noRot="1" noChangeAspect="1" noMove="1" noResize="1" noEditPoints="1" noAdjustHandles="1" noChangeArrowheads="1" noChangeShapeType="1" noTextEdit="1"/>
              </p:cNvSpPr>
              <p:nvPr>
                <p:ph sz="quarter" idx="1"/>
              </p:nvPr>
            </p:nvSpPr>
            <p:spPr>
              <a:xfrm>
                <a:off x="138988" y="2379675"/>
                <a:ext cx="8583438" cy="2607963"/>
              </a:xfrm>
              <a:blipFill rotWithShape="1">
                <a:blip r:embed="rId3"/>
                <a:stretch>
                  <a:fillRect t="-2804" r="-284"/>
                </a:stretch>
              </a:blipFill>
            </p:spPr>
            <p:txBody>
              <a:bodyPr/>
              <a:lstStyle/>
              <a:p>
                <a:r>
                  <a:rPr lang="en-US">
                    <a:noFill/>
                  </a:rPr>
                  <a:t> </a:t>
                </a:r>
              </a:p>
            </p:txBody>
          </p:sp>
        </mc:Fallback>
      </mc:AlternateContent>
      <p:sp>
        <p:nvSpPr>
          <p:cNvPr id="7" name="Footer Placeholder 6"/>
          <p:cNvSpPr>
            <a:spLocks noGrp="1"/>
          </p:cNvSpPr>
          <p:nvPr>
            <p:ph type="ftr" sz="quarter" idx="3"/>
          </p:nvPr>
        </p:nvSpPr>
        <p:spPr/>
        <p:txBody>
          <a:bodyPr/>
          <a:lstStyle/>
          <a:p>
            <a:r>
              <a:rPr lang="en-US" dirty="0" smtClean="0"/>
              <a:t>November 1, 2012</a:t>
            </a:r>
            <a:endParaRPr lang="en-US" dirty="0"/>
          </a:p>
        </p:txBody>
      </p:sp>
      <p:sp>
        <p:nvSpPr>
          <p:cNvPr id="2" name="Title 1"/>
          <p:cNvSpPr>
            <a:spLocks noGrp="1"/>
          </p:cNvSpPr>
          <p:nvPr>
            <p:ph type="title"/>
          </p:nvPr>
        </p:nvSpPr>
        <p:spPr>
          <a:xfrm>
            <a:off x="439387" y="374074"/>
            <a:ext cx="8229600" cy="571310"/>
          </a:xfrm>
        </p:spPr>
        <p:txBody>
          <a:bodyPr>
            <a:normAutofit/>
          </a:bodyPr>
          <a:lstStyle/>
          <a:p>
            <a:r>
              <a:rPr lang="en-US" dirty="0" smtClean="0"/>
              <a:t>The Rendering Equation in another form </a:t>
            </a:r>
            <a:endParaRPr lang="en-US" b="1" dirty="0"/>
          </a:p>
        </p:txBody>
      </p:sp>
      <p:sp>
        <p:nvSpPr>
          <p:cNvPr id="4" name="Slide Number Placeholder 3"/>
          <p:cNvSpPr>
            <a:spLocks noGrp="1"/>
          </p:cNvSpPr>
          <p:nvPr>
            <p:ph type="sldNum" sz="quarter" idx="4"/>
          </p:nvPr>
        </p:nvSpPr>
        <p:spPr/>
        <p:txBody>
          <a:bodyPr/>
          <a:lstStyle/>
          <a:p>
            <a:fld id="{8B09B1D7-08F4-4981-B496-0018F6D397C3}" type="slidenum">
              <a:rPr lang="en-US" smtClean="0"/>
              <a:pPr/>
              <a:t>12</a:t>
            </a:fld>
            <a:r>
              <a:rPr lang="en-US" smtClean="0"/>
              <a:t> of 45</a:t>
            </a:r>
            <a:endParaRPr lang="en-US" dirty="0"/>
          </a:p>
        </p:txBody>
      </p:sp>
      <p:pic>
        <p:nvPicPr>
          <p:cNvPr id="8" name="Picture 24" descr="brdf"/>
          <p:cNvPicPr>
            <a:picLocks noChangeAspect="1" noChangeArrowheads="1"/>
          </p:cNvPicPr>
          <p:nvPr/>
        </p:nvPicPr>
        <p:blipFill>
          <a:blip r:embed="rId4" cstate="print"/>
          <a:srcRect/>
          <a:stretch>
            <a:fillRect/>
          </a:stretch>
        </p:blipFill>
        <p:spPr bwMode="auto">
          <a:xfrm>
            <a:off x="6912864" y="424281"/>
            <a:ext cx="2231136" cy="1656939"/>
          </a:xfrm>
          <a:prstGeom prst="rect">
            <a:avLst/>
          </a:prstGeom>
          <a:noFill/>
          <a:ln w="9525">
            <a:noFill/>
            <a:miter lim="800000"/>
            <a:headEnd/>
            <a:tailEnd/>
          </a:ln>
        </p:spPr>
      </p:pic>
      <mc:AlternateContent xmlns:mc="http://schemas.openxmlformats.org/markup-compatibility/2006">
        <mc:Choice xmlns:a14="http://schemas.microsoft.com/office/drawing/2010/main" Requires="a14">
          <p:sp>
            <p:nvSpPr>
              <p:cNvPr id="6" name="TextBox 5"/>
              <p:cNvSpPr txBox="1"/>
              <p:nvPr/>
            </p:nvSpPr>
            <p:spPr>
              <a:xfrm>
                <a:off x="-195939" y="695658"/>
                <a:ext cx="7402983" cy="2071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i="1" dirty="0" smtClean="0">
                          <a:solidFill>
                            <a:schemeClr val="bg1">
                              <a:lumMod val="65000"/>
                            </a:schemeClr>
                          </a:solidFill>
                          <a:latin typeface="Cambria Math"/>
                        </a:rPr>
                        <m:t>L</m:t>
                      </m:r>
                      <m:d>
                        <m:dPr>
                          <m:ctrlPr>
                            <a:rPr lang="en-US" i="1" dirty="0">
                              <a:solidFill>
                                <a:schemeClr val="bg1">
                                  <a:lumMod val="65000"/>
                                </a:schemeClr>
                              </a:solidFill>
                              <a:latin typeface="Cambria Math"/>
                            </a:rPr>
                          </m:ctrlPr>
                        </m:dPr>
                        <m:e>
                          <m:r>
                            <a:rPr lang="en-US" i="1" dirty="0">
                              <a:solidFill>
                                <a:schemeClr val="bg1">
                                  <a:lumMod val="65000"/>
                                </a:schemeClr>
                              </a:solidFill>
                              <a:latin typeface="Cambria Math"/>
                            </a:rPr>
                            <m:t>𝑃</m:t>
                          </m:r>
                          <m:r>
                            <a:rPr lang="en-US" i="1" dirty="0">
                              <a:solidFill>
                                <a:schemeClr val="bg1">
                                  <a:lumMod val="65000"/>
                                </a:schemeClr>
                              </a:solidFill>
                              <a:latin typeface="Cambria Math"/>
                            </a:rPr>
                            <m:t>,</m:t>
                          </m:r>
                          <m:sSub>
                            <m:sSubPr>
                              <m:ctrlPr>
                                <a:rPr lang="en-US" i="1" dirty="0">
                                  <a:solidFill>
                                    <a:schemeClr val="bg1">
                                      <a:lumMod val="65000"/>
                                    </a:schemeClr>
                                  </a:solidFill>
                                  <a:latin typeface="Cambria Math"/>
                                </a:rPr>
                              </m:ctrlPr>
                            </m:sSubPr>
                            <m:e>
                              <m:r>
                                <a:rPr lang="en-US" i="1" dirty="0">
                                  <a:solidFill>
                                    <a:schemeClr val="bg1">
                                      <a:lumMod val="65000"/>
                                    </a:schemeClr>
                                  </a:solidFill>
                                  <a:latin typeface="Cambria Math"/>
                                  <a:ea typeface="Cambria Math"/>
                                </a:rPr>
                                <m:t>𝜔</m:t>
                              </m:r>
                            </m:e>
                            <m:sub>
                              <m:r>
                                <a:rPr lang="en-US" i="1" dirty="0">
                                  <a:solidFill>
                                    <a:schemeClr val="bg1">
                                      <a:lumMod val="65000"/>
                                    </a:schemeClr>
                                  </a:solidFill>
                                  <a:latin typeface="Cambria Math"/>
                                </a:rPr>
                                <m:t>𝑜</m:t>
                              </m:r>
                            </m:sub>
                          </m:sSub>
                          <m:r>
                            <a:rPr lang="en-US" i="1" dirty="0">
                              <a:solidFill>
                                <a:schemeClr val="bg1">
                                  <a:lumMod val="65000"/>
                                </a:schemeClr>
                              </a:solidFill>
                              <a:latin typeface="Cambria Math"/>
                            </a:rPr>
                            <m:t> </m:t>
                          </m:r>
                        </m:e>
                      </m:d>
                      <m:r>
                        <a:rPr lang="en-US" i="1" dirty="0">
                          <a:solidFill>
                            <a:schemeClr val="bg1">
                              <a:lumMod val="65000"/>
                            </a:schemeClr>
                          </a:solidFill>
                          <a:latin typeface="Cambria Math"/>
                        </a:rPr>
                        <m:t>=</m:t>
                      </m:r>
                      <m:sSup>
                        <m:sSupPr>
                          <m:ctrlPr>
                            <a:rPr lang="en-US" i="1" dirty="0">
                              <a:solidFill>
                                <a:schemeClr val="bg1">
                                  <a:lumMod val="65000"/>
                                </a:schemeClr>
                              </a:solidFill>
                              <a:latin typeface="Cambria Math"/>
                            </a:rPr>
                          </m:ctrlPr>
                        </m:sSupPr>
                        <m:e>
                          <m:r>
                            <a:rPr lang="en-US" i="1" dirty="0">
                              <a:solidFill>
                                <a:schemeClr val="bg1">
                                  <a:lumMod val="65000"/>
                                </a:schemeClr>
                              </a:solidFill>
                              <a:latin typeface="Cambria Math"/>
                            </a:rPr>
                            <m:t>𝐿</m:t>
                          </m:r>
                        </m:e>
                        <m:sup>
                          <m:r>
                            <a:rPr lang="en-US" i="1" dirty="0">
                              <a:solidFill>
                                <a:schemeClr val="bg1">
                                  <a:lumMod val="65000"/>
                                </a:schemeClr>
                              </a:solidFill>
                              <a:latin typeface="Cambria Math"/>
                            </a:rPr>
                            <m:t>𝑒</m:t>
                          </m:r>
                        </m:sup>
                      </m:sSup>
                      <m:d>
                        <m:dPr>
                          <m:ctrlPr>
                            <a:rPr lang="en-US" i="1" dirty="0">
                              <a:solidFill>
                                <a:schemeClr val="bg1">
                                  <a:lumMod val="65000"/>
                                </a:schemeClr>
                              </a:solidFill>
                              <a:latin typeface="Cambria Math"/>
                            </a:rPr>
                          </m:ctrlPr>
                        </m:dPr>
                        <m:e>
                          <m:r>
                            <a:rPr lang="en-US" i="1" dirty="0">
                              <a:solidFill>
                                <a:schemeClr val="bg1">
                                  <a:lumMod val="65000"/>
                                </a:schemeClr>
                              </a:solidFill>
                              <a:latin typeface="Cambria Math"/>
                            </a:rPr>
                            <m:t>𝑃</m:t>
                          </m:r>
                          <m:r>
                            <a:rPr lang="en-US" i="1" dirty="0">
                              <a:solidFill>
                                <a:schemeClr val="bg1">
                                  <a:lumMod val="65000"/>
                                </a:schemeClr>
                              </a:solidFill>
                              <a:latin typeface="Cambria Math"/>
                            </a:rPr>
                            <m:t>, </m:t>
                          </m:r>
                          <m:sSub>
                            <m:sSubPr>
                              <m:ctrlPr>
                                <a:rPr lang="en-US" i="1" dirty="0">
                                  <a:solidFill>
                                    <a:schemeClr val="bg1">
                                      <a:lumMod val="65000"/>
                                    </a:schemeClr>
                                  </a:solidFill>
                                  <a:latin typeface="Cambria Math"/>
                                </a:rPr>
                              </m:ctrlPr>
                            </m:sSubPr>
                            <m:e>
                              <m:r>
                                <a:rPr lang="en-US" i="1" dirty="0">
                                  <a:solidFill>
                                    <a:schemeClr val="bg1">
                                      <a:lumMod val="65000"/>
                                    </a:schemeClr>
                                  </a:solidFill>
                                  <a:latin typeface="Cambria Math"/>
                                  <a:ea typeface="Cambria Math"/>
                                </a:rPr>
                                <m:t>𝜔</m:t>
                              </m:r>
                            </m:e>
                            <m:sub>
                              <m:r>
                                <a:rPr lang="en-US" i="1" dirty="0">
                                  <a:solidFill>
                                    <a:schemeClr val="bg1">
                                      <a:lumMod val="65000"/>
                                    </a:schemeClr>
                                  </a:solidFill>
                                  <a:latin typeface="Cambria Math"/>
                                </a:rPr>
                                <m:t>𝑜</m:t>
                              </m:r>
                            </m:sub>
                          </m:sSub>
                        </m:e>
                      </m:d>
                      <m:r>
                        <a:rPr lang="en-US" i="1" dirty="0">
                          <a:solidFill>
                            <a:schemeClr val="bg1">
                              <a:lumMod val="65000"/>
                            </a:schemeClr>
                          </a:solidFill>
                          <a:latin typeface="Cambria Math"/>
                        </a:rPr>
                        <m:t>+ </m:t>
                      </m:r>
                      <m:nary>
                        <m:naryPr>
                          <m:ctrlPr>
                            <a:rPr lang="en-US" i="1" dirty="0">
                              <a:solidFill>
                                <a:schemeClr val="bg1">
                                  <a:lumMod val="65000"/>
                                </a:schemeClr>
                              </a:solidFill>
                              <a:latin typeface="Cambria Math"/>
                            </a:rPr>
                          </m:ctrlPr>
                        </m:naryPr>
                        <m:sub>
                          <m:sSub>
                            <m:sSubPr>
                              <m:ctrlPr>
                                <a:rPr lang="en-US" i="1" dirty="0">
                                  <a:solidFill>
                                    <a:schemeClr val="bg1">
                                      <a:lumMod val="65000"/>
                                    </a:schemeClr>
                                  </a:solidFill>
                                  <a:latin typeface="Cambria Math"/>
                                </a:rPr>
                              </m:ctrlPr>
                            </m:sSubPr>
                            <m:e>
                              <m:r>
                                <a:rPr lang="en-US" i="1" dirty="0">
                                  <a:solidFill>
                                    <a:schemeClr val="bg1">
                                      <a:lumMod val="65000"/>
                                    </a:schemeClr>
                                  </a:solidFill>
                                  <a:latin typeface="Cambria Math"/>
                                </a:rPr>
                                <m:t>𝑤</m:t>
                              </m:r>
                            </m:e>
                            <m:sub>
                              <m:r>
                                <a:rPr lang="en-US" i="1" dirty="0">
                                  <a:solidFill>
                                    <a:schemeClr val="bg1">
                                      <a:lumMod val="65000"/>
                                    </a:schemeClr>
                                  </a:solidFill>
                                  <a:latin typeface="Cambria Math"/>
                                </a:rPr>
                                <m:t>𝑣</m:t>
                              </m:r>
                            </m:sub>
                          </m:sSub>
                          <m:r>
                            <m:rPr>
                              <m:brk m:alnAt="23"/>
                            </m:rPr>
                            <a:rPr lang="en-US" i="1" dirty="0">
                              <a:solidFill>
                                <a:schemeClr val="bg1">
                                  <a:lumMod val="65000"/>
                                </a:schemeClr>
                              </a:solidFill>
                              <a:latin typeface="Cambria Math"/>
                              <a:ea typeface="Cambria Math"/>
                            </a:rPr>
                            <m:t>∈</m:t>
                          </m:r>
                          <m:r>
                            <m:rPr>
                              <m:brk m:alnAt="23"/>
                            </m:rPr>
                            <a:rPr lang="en-US" b="1" i="1" dirty="0">
                              <a:solidFill>
                                <a:schemeClr val="bg1">
                                  <a:lumMod val="65000"/>
                                </a:schemeClr>
                              </a:solidFill>
                              <a:latin typeface="Cambria Math"/>
                              <a:ea typeface="Cambria Math"/>
                            </a:rPr>
                            <m:t>𝑺</m:t>
                          </m:r>
                          <m:f>
                            <m:fPr>
                              <m:type m:val="noBar"/>
                              <m:ctrlPr>
                                <a:rPr lang="en-US" i="1" dirty="0">
                                  <a:solidFill>
                                    <a:schemeClr val="bg1">
                                      <a:lumMod val="65000"/>
                                    </a:schemeClr>
                                  </a:solidFill>
                                  <a:latin typeface="Cambria Math"/>
                                  <a:ea typeface="Cambria Math"/>
                                </a:rPr>
                              </m:ctrlPr>
                            </m:fPr>
                            <m:num>
                              <m:r>
                                <a:rPr lang="en-US" i="1" dirty="0">
                                  <a:solidFill>
                                    <a:schemeClr val="bg1">
                                      <a:lumMod val="65000"/>
                                    </a:schemeClr>
                                  </a:solidFill>
                                  <a:latin typeface="Cambria Math"/>
                                  <a:ea typeface="Cambria Math"/>
                                </a:rPr>
                                <m:t>2</m:t>
                              </m:r>
                            </m:num>
                            <m:den>
                              <m:r>
                                <a:rPr lang="en-US" i="1" dirty="0">
                                  <a:solidFill>
                                    <a:schemeClr val="bg1">
                                      <a:lumMod val="65000"/>
                                    </a:schemeClr>
                                  </a:solidFill>
                                  <a:latin typeface="Cambria Math"/>
                                  <a:ea typeface="Cambria Math"/>
                                </a:rPr>
                                <m:t>+</m:t>
                              </m:r>
                            </m:den>
                          </m:f>
                          <m:r>
                            <m:rPr>
                              <m:brk m:alnAt="23"/>
                            </m:rPr>
                            <a:rPr lang="en-US" i="1" dirty="0">
                              <a:solidFill>
                                <a:schemeClr val="bg1">
                                  <a:lumMod val="65000"/>
                                </a:schemeClr>
                              </a:solidFill>
                              <a:latin typeface="Cambria Math"/>
                              <a:ea typeface="Cambria Math"/>
                            </a:rPr>
                            <m:t>(</m:t>
                          </m:r>
                          <m:r>
                            <a:rPr lang="en-US" i="1" dirty="0">
                              <a:solidFill>
                                <a:schemeClr val="bg1">
                                  <a:lumMod val="65000"/>
                                </a:schemeClr>
                              </a:solidFill>
                              <a:latin typeface="Cambria Math"/>
                              <a:ea typeface="Cambria Math"/>
                            </a:rPr>
                            <m:t>𝑝</m:t>
                          </m:r>
                          <m:r>
                            <a:rPr lang="en-US" i="1" dirty="0">
                              <a:solidFill>
                                <a:schemeClr val="bg1">
                                  <a:lumMod val="65000"/>
                                </a:schemeClr>
                              </a:solidFill>
                              <a:latin typeface="Cambria Math"/>
                              <a:ea typeface="Cambria Math"/>
                            </a:rPr>
                            <m:t>)</m:t>
                          </m:r>
                        </m:sub>
                        <m:sup/>
                        <m:e>
                          <m:r>
                            <a:rPr lang="en-US" i="1" dirty="0">
                              <a:solidFill>
                                <a:schemeClr val="bg1">
                                  <a:lumMod val="65000"/>
                                </a:schemeClr>
                              </a:solidFill>
                              <a:latin typeface="Cambria Math"/>
                            </a:rPr>
                            <m:t>𝐿</m:t>
                          </m:r>
                          <m:d>
                            <m:dPr>
                              <m:ctrlPr>
                                <a:rPr lang="en-US" i="1" dirty="0">
                                  <a:solidFill>
                                    <a:schemeClr val="bg1">
                                      <a:lumMod val="65000"/>
                                    </a:schemeClr>
                                  </a:solidFill>
                                  <a:latin typeface="Cambria Math"/>
                                </a:rPr>
                              </m:ctrlPr>
                            </m:dPr>
                            <m:e>
                              <m:r>
                                <a:rPr lang="en-US" i="1" dirty="0">
                                  <a:solidFill>
                                    <a:schemeClr val="bg1">
                                      <a:lumMod val="65000"/>
                                    </a:schemeClr>
                                  </a:solidFill>
                                  <a:latin typeface="Cambria Math"/>
                                </a:rPr>
                                <m:t>𝑃</m:t>
                              </m:r>
                              <m:r>
                                <a:rPr lang="en-US" i="1" dirty="0">
                                  <a:solidFill>
                                    <a:schemeClr val="bg1">
                                      <a:lumMod val="65000"/>
                                    </a:schemeClr>
                                  </a:solidFill>
                                  <a:latin typeface="Cambria Math"/>
                                </a:rPr>
                                <m:t>,</m:t>
                              </m:r>
                              <m:sSub>
                                <m:sSubPr>
                                  <m:ctrlPr>
                                    <a:rPr lang="en-US" i="1" dirty="0">
                                      <a:solidFill>
                                        <a:schemeClr val="bg1">
                                          <a:lumMod val="65000"/>
                                        </a:schemeClr>
                                      </a:solidFill>
                                      <a:latin typeface="Cambria Math"/>
                                    </a:rPr>
                                  </m:ctrlPr>
                                </m:sSubPr>
                                <m:e>
                                  <m:r>
                                    <a:rPr lang="en-US" i="1" dirty="0">
                                      <a:solidFill>
                                        <a:schemeClr val="bg1">
                                          <a:lumMod val="65000"/>
                                        </a:schemeClr>
                                      </a:solidFill>
                                      <a:latin typeface="Cambria Math"/>
                                    </a:rPr>
                                    <m:t>−</m:t>
                                  </m:r>
                                  <m:r>
                                    <a:rPr lang="en-US" i="1" dirty="0">
                                      <a:solidFill>
                                        <a:schemeClr val="bg1">
                                          <a:lumMod val="65000"/>
                                        </a:schemeClr>
                                      </a:solidFill>
                                      <a:latin typeface="Cambria Math"/>
                                      <a:ea typeface="Cambria Math"/>
                                    </a:rPr>
                                    <m:t>𝜔</m:t>
                                  </m:r>
                                </m:e>
                                <m:sub>
                                  <m:r>
                                    <a:rPr lang="en-US" i="1" dirty="0">
                                      <a:solidFill>
                                        <a:schemeClr val="bg1">
                                          <a:lumMod val="65000"/>
                                        </a:schemeClr>
                                      </a:solidFill>
                                      <a:latin typeface="Cambria Math"/>
                                    </a:rPr>
                                    <m:t>𝑣</m:t>
                                  </m:r>
                                </m:sub>
                              </m:sSub>
                            </m:e>
                          </m:d>
                          <m:sSub>
                            <m:sSubPr>
                              <m:ctrlPr>
                                <a:rPr lang="en-US" i="1" dirty="0">
                                  <a:solidFill>
                                    <a:schemeClr val="bg1">
                                      <a:lumMod val="65000"/>
                                    </a:schemeClr>
                                  </a:solidFill>
                                  <a:latin typeface="Cambria Math"/>
                                </a:rPr>
                              </m:ctrlPr>
                            </m:sSubPr>
                            <m:e>
                              <m:r>
                                <a:rPr lang="en-US" i="1" dirty="0">
                                  <a:solidFill>
                                    <a:schemeClr val="bg1">
                                      <a:lumMod val="65000"/>
                                    </a:schemeClr>
                                  </a:solidFill>
                                  <a:latin typeface="Cambria Math"/>
                                </a:rPr>
                                <m:t>𝑓</m:t>
                              </m:r>
                            </m:e>
                            <m:sub>
                              <m:r>
                                <a:rPr lang="en-US" i="1" dirty="0">
                                  <a:solidFill>
                                    <a:schemeClr val="bg1">
                                      <a:lumMod val="65000"/>
                                    </a:schemeClr>
                                  </a:solidFill>
                                  <a:latin typeface="Cambria Math"/>
                                </a:rPr>
                                <m:t>𝑟</m:t>
                              </m:r>
                            </m:sub>
                          </m:sSub>
                          <m:r>
                            <a:rPr lang="en-US" i="1" dirty="0">
                              <a:solidFill>
                                <a:schemeClr val="bg1">
                                  <a:lumMod val="65000"/>
                                </a:schemeClr>
                              </a:solidFill>
                              <a:latin typeface="Cambria Math"/>
                            </a:rPr>
                            <m:t>(</m:t>
                          </m:r>
                          <m:r>
                            <a:rPr lang="en-US" i="1" dirty="0">
                              <a:solidFill>
                                <a:schemeClr val="bg1">
                                  <a:lumMod val="65000"/>
                                </a:schemeClr>
                              </a:solidFill>
                              <a:latin typeface="Cambria Math"/>
                            </a:rPr>
                            <m:t>𝑃</m:t>
                          </m:r>
                          <m:r>
                            <a:rPr lang="en-US" i="1" dirty="0">
                              <a:solidFill>
                                <a:schemeClr val="bg1">
                                  <a:lumMod val="65000"/>
                                </a:schemeClr>
                              </a:solidFill>
                              <a:latin typeface="Cambria Math"/>
                            </a:rPr>
                            <m:t>, </m:t>
                          </m:r>
                          <m:sSub>
                            <m:sSubPr>
                              <m:ctrlPr>
                                <a:rPr lang="en-US" i="1" dirty="0">
                                  <a:solidFill>
                                    <a:schemeClr val="bg1">
                                      <a:lumMod val="65000"/>
                                    </a:schemeClr>
                                  </a:solidFill>
                                  <a:latin typeface="Cambria Math"/>
                                </a:rPr>
                              </m:ctrlPr>
                            </m:sSubPr>
                            <m:e>
                              <m:r>
                                <a:rPr lang="en-US" i="1" dirty="0">
                                  <a:solidFill>
                                    <a:schemeClr val="bg1">
                                      <a:lumMod val="65000"/>
                                    </a:schemeClr>
                                  </a:solidFill>
                                  <a:latin typeface="Cambria Math"/>
                                  <a:ea typeface="Cambria Math"/>
                                </a:rPr>
                                <m:t>𝜔</m:t>
                              </m:r>
                            </m:e>
                            <m:sub>
                              <m:r>
                                <a:rPr lang="en-US" i="1" dirty="0">
                                  <a:solidFill>
                                    <a:schemeClr val="bg1">
                                      <a:lumMod val="65000"/>
                                    </a:schemeClr>
                                  </a:solidFill>
                                  <a:latin typeface="Cambria Math"/>
                                </a:rPr>
                                <m:t>𝑣</m:t>
                              </m:r>
                            </m:sub>
                          </m:sSub>
                          <m:r>
                            <a:rPr lang="en-US" i="1" dirty="0">
                              <a:solidFill>
                                <a:schemeClr val="bg1">
                                  <a:lumMod val="65000"/>
                                </a:schemeClr>
                              </a:solidFill>
                              <a:latin typeface="Cambria Math"/>
                            </a:rPr>
                            <m:t>, </m:t>
                          </m:r>
                          <m:sSub>
                            <m:sSubPr>
                              <m:ctrlPr>
                                <a:rPr lang="en-US" i="1" dirty="0">
                                  <a:solidFill>
                                    <a:schemeClr val="bg1">
                                      <a:lumMod val="65000"/>
                                    </a:schemeClr>
                                  </a:solidFill>
                                  <a:latin typeface="Cambria Math"/>
                                </a:rPr>
                              </m:ctrlPr>
                            </m:sSubPr>
                            <m:e>
                              <m:r>
                                <a:rPr lang="en-US" i="1" dirty="0">
                                  <a:solidFill>
                                    <a:schemeClr val="bg1">
                                      <a:lumMod val="65000"/>
                                    </a:schemeClr>
                                  </a:solidFill>
                                  <a:latin typeface="Cambria Math"/>
                                  <a:ea typeface="Cambria Math"/>
                                </a:rPr>
                                <m:t>𝜔</m:t>
                              </m:r>
                            </m:e>
                            <m:sub>
                              <m:r>
                                <a:rPr lang="en-US" i="1" dirty="0">
                                  <a:solidFill>
                                    <a:schemeClr val="bg1">
                                      <a:lumMod val="65000"/>
                                    </a:schemeClr>
                                  </a:solidFill>
                                  <a:latin typeface="Cambria Math"/>
                                </a:rPr>
                                <m:t>𝑜</m:t>
                              </m:r>
                            </m:sub>
                          </m:sSub>
                        </m:e>
                      </m:nary>
                      <m:r>
                        <a:rPr lang="en-US" i="1" dirty="0">
                          <a:solidFill>
                            <a:schemeClr val="bg1">
                              <a:lumMod val="65000"/>
                            </a:schemeClr>
                          </a:solidFill>
                          <a:latin typeface="Cambria Math"/>
                        </a:rPr>
                        <m:t>)</m:t>
                      </m:r>
                      <m:d>
                        <m:dPr>
                          <m:ctrlPr>
                            <a:rPr lang="en-US" i="1" dirty="0">
                              <a:solidFill>
                                <a:schemeClr val="bg1">
                                  <a:lumMod val="65000"/>
                                </a:schemeClr>
                              </a:solidFill>
                              <a:latin typeface="Cambria Math"/>
                            </a:rPr>
                          </m:ctrlPr>
                        </m:dPr>
                        <m:e>
                          <m:sSub>
                            <m:sSubPr>
                              <m:ctrlPr>
                                <a:rPr lang="en-US" i="1" dirty="0">
                                  <a:solidFill>
                                    <a:schemeClr val="bg1">
                                      <a:lumMod val="65000"/>
                                    </a:schemeClr>
                                  </a:solidFill>
                                  <a:latin typeface="Cambria Math"/>
                                </a:rPr>
                              </m:ctrlPr>
                            </m:sSubPr>
                            <m:e>
                              <m:r>
                                <a:rPr lang="en-US" i="1" dirty="0">
                                  <a:solidFill>
                                    <a:schemeClr val="bg1">
                                      <a:lumMod val="65000"/>
                                    </a:schemeClr>
                                  </a:solidFill>
                                  <a:latin typeface="Cambria Math"/>
                                  <a:ea typeface="Cambria Math"/>
                                </a:rPr>
                                <m:t>𝜔</m:t>
                              </m:r>
                            </m:e>
                            <m:sub>
                              <m:r>
                                <a:rPr lang="en-US" i="1" dirty="0">
                                  <a:solidFill>
                                    <a:schemeClr val="bg1">
                                      <a:lumMod val="65000"/>
                                    </a:schemeClr>
                                  </a:solidFill>
                                  <a:latin typeface="Cambria Math"/>
                                </a:rPr>
                                <m:t>𝑣</m:t>
                              </m:r>
                            </m:sub>
                          </m:sSub>
                          <m:r>
                            <a:rPr lang="en-US" i="1" dirty="0">
                              <a:solidFill>
                                <a:schemeClr val="bg1">
                                  <a:lumMod val="65000"/>
                                </a:schemeClr>
                              </a:solidFill>
                              <a:latin typeface="Cambria Math"/>
                              <a:ea typeface="Cambria Math"/>
                            </a:rPr>
                            <m:t>∙</m:t>
                          </m:r>
                          <m:r>
                            <a:rPr lang="en-US" i="1" dirty="0">
                              <a:solidFill>
                                <a:schemeClr val="bg1">
                                  <a:lumMod val="65000"/>
                                </a:schemeClr>
                              </a:solidFill>
                              <a:latin typeface="Cambria Math"/>
                            </a:rPr>
                            <m:t> </m:t>
                          </m:r>
                          <m:sSub>
                            <m:sSubPr>
                              <m:ctrlPr>
                                <a:rPr lang="en-US" b="1" i="1" dirty="0">
                                  <a:solidFill>
                                    <a:schemeClr val="bg1">
                                      <a:lumMod val="65000"/>
                                    </a:schemeClr>
                                  </a:solidFill>
                                  <a:latin typeface="Cambria Math"/>
                                </a:rPr>
                              </m:ctrlPr>
                            </m:sSubPr>
                            <m:e>
                              <m:r>
                                <a:rPr lang="en-US" b="1" i="1" dirty="0">
                                  <a:solidFill>
                                    <a:schemeClr val="bg1">
                                      <a:lumMod val="65000"/>
                                    </a:schemeClr>
                                  </a:solidFill>
                                  <a:latin typeface="Cambria Math"/>
                                </a:rPr>
                                <m:t>𝒏</m:t>
                              </m:r>
                            </m:e>
                            <m:sub>
                              <m:r>
                                <a:rPr lang="en-US" i="1" dirty="0">
                                  <a:solidFill>
                                    <a:schemeClr val="bg1">
                                      <a:lumMod val="65000"/>
                                    </a:schemeClr>
                                  </a:solidFill>
                                  <a:latin typeface="Cambria Math"/>
                                </a:rPr>
                                <m:t>𝑝</m:t>
                              </m:r>
                            </m:sub>
                          </m:sSub>
                        </m:e>
                      </m:d>
                      <m:r>
                        <a:rPr lang="en-US" i="1" dirty="0">
                          <a:solidFill>
                            <a:schemeClr val="bg1">
                              <a:lumMod val="65000"/>
                            </a:schemeClr>
                          </a:solidFill>
                          <a:latin typeface="Cambria Math"/>
                        </a:rPr>
                        <m:t>𝑑</m:t>
                      </m:r>
                      <m:sSub>
                        <m:sSubPr>
                          <m:ctrlPr>
                            <a:rPr lang="en-US" i="1" dirty="0">
                              <a:solidFill>
                                <a:schemeClr val="bg1">
                                  <a:lumMod val="65000"/>
                                </a:schemeClr>
                              </a:solidFill>
                              <a:latin typeface="Cambria Math"/>
                            </a:rPr>
                          </m:ctrlPr>
                        </m:sSubPr>
                        <m:e>
                          <m:r>
                            <a:rPr lang="en-US" i="1" dirty="0">
                              <a:solidFill>
                                <a:schemeClr val="bg1">
                                  <a:lumMod val="65000"/>
                                </a:schemeClr>
                              </a:solidFill>
                              <a:latin typeface="Cambria Math"/>
                              <a:ea typeface="Cambria Math"/>
                            </a:rPr>
                            <m:t>𝜔</m:t>
                          </m:r>
                        </m:e>
                        <m:sub>
                          <m:r>
                            <a:rPr lang="en-US" i="1" dirty="0">
                              <a:solidFill>
                                <a:schemeClr val="bg1">
                                  <a:lumMod val="65000"/>
                                </a:schemeClr>
                              </a:solidFill>
                              <a:latin typeface="Cambria Math"/>
                            </a:rPr>
                            <m:t>𝑣</m:t>
                          </m:r>
                        </m:sub>
                      </m:sSub>
                    </m:oMath>
                  </m:oMathPara>
                </a14:m>
                <a:endParaRPr lang="en-US" dirty="0" smtClean="0">
                  <a:solidFill>
                    <a:schemeClr val="bg1">
                      <a:lumMod val="65000"/>
                    </a:schemeClr>
                  </a:solidFill>
                </a:endParaRPr>
              </a:p>
              <a:p>
                <a:pPr/>
                <a14:m>
                  <m:oMathPara xmlns:m="http://schemas.openxmlformats.org/officeDocument/2006/math">
                    <m:oMathParaPr>
                      <m:jc m:val="centerGroup"/>
                    </m:oMathParaPr>
                    <m:oMath xmlns:m="http://schemas.openxmlformats.org/officeDocument/2006/math">
                      <m:r>
                        <a:rPr lang="en-US" i="1">
                          <a:latin typeface="Cambria Math"/>
                        </a:rPr>
                        <m:t>𝐿</m:t>
                      </m:r>
                      <m:d>
                        <m:dPr>
                          <m:ctrlPr>
                            <a:rPr lang="en-US" i="1">
                              <a:latin typeface="Cambria Math"/>
                            </a:rPr>
                          </m:ctrlPr>
                        </m:dPr>
                        <m:e>
                          <m:r>
                            <a:rPr lang="en-US" i="1">
                              <a:latin typeface="Cambria Math"/>
                            </a:rPr>
                            <m:t>𝑖</m:t>
                          </m:r>
                          <m:r>
                            <a:rPr lang="en-US" i="1">
                              <a:latin typeface="Cambria Math"/>
                            </a:rPr>
                            <m:t>→</m:t>
                          </m:r>
                          <m:r>
                            <a:rPr lang="en-US" i="1">
                              <a:latin typeface="Cambria Math"/>
                            </a:rPr>
                            <m:t>𝑗</m:t>
                          </m:r>
                        </m:e>
                      </m:d>
                      <m:r>
                        <a:rPr lang="en-US" i="1">
                          <a:latin typeface="Cambria Math"/>
                        </a:rPr>
                        <m:t>=</m:t>
                      </m:r>
                      <m:sSup>
                        <m:sSupPr>
                          <m:ctrlPr>
                            <a:rPr lang="en-US" i="1" dirty="0">
                              <a:latin typeface="Cambria Math"/>
                            </a:rPr>
                          </m:ctrlPr>
                        </m:sSupPr>
                        <m:e>
                          <m:r>
                            <a:rPr lang="en-US" i="1" dirty="0">
                              <a:latin typeface="Cambria Math"/>
                            </a:rPr>
                            <m:t>𝐿</m:t>
                          </m:r>
                        </m:e>
                        <m:sup>
                          <m:r>
                            <a:rPr lang="en-US" i="1" dirty="0">
                              <a:latin typeface="Cambria Math"/>
                            </a:rPr>
                            <m:t>𝑒</m:t>
                          </m:r>
                        </m:sup>
                      </m:sSup>
                      <m:d>
                        <m:dPr>
                          <m:ctrlPr>
                            <a:rPr lang="en-US" i="1" dirty="0">
                              <a:latin typeface="Cambria Math"/>
                            </a:rPr>
                          </m:ctrlPr>
                        </m:dPr>
                        <m:e>
                          <m:r>
                            <a:rPr lang="en-US" i="1" dirty="0">
                              <a:latin typeface="Cambria Math"/>
                            </a:rPr>
                            <m:t>𝑖</m:t>
                          </m:r>
                          <m:r>
                            <a:rPr lang="en-US" i="1" dirty="0">
                              <a:latin typeface="Cambria Math"/>
                              <a:ea typeface="Cambria Math"/>
                            </a:rPr>
                            <m:t>→</m:t>
                          </m:r>
                          <m:r>
                            <a:rPr lang="en-US" i="1" dirty="0">
                              <a:latin typeface="Cambria Math"/>
                              <a:ea typeface="Cambria Math"/>
                            </a:rPr>
                            <m:t>𝑗</m:t>
                          </m:r>
                        </m:e>
                      </m:d>
                      <m:r>
                        <a:rPr lang="en-US" i="1" dirty="0">
                          <a:latin typeface="Cambria Math"/>
                        </a:rPr>
                        <m:t>+</m:t>
                      </m:r>
                      <m:sSup>
                        <m:sSupPr>
                          <m:ctrlPr>
                            <a:rPr lang="en-US" i="1" dirty="0" smtClean="0">
                              <a:latin typeface="Cambria Math"/>
                            </a:rPr>
                          </m:ctrlPr>
                        </m:sSupPr>
                        <m:e>
                          <m:r>
                            <a:rPr lang="en-US" b="0" i="1" dirty="0" smtClean="0">
                              <a:latin typeface="Cambria Math"/>
                            </a:rPr>
                            <m:t>𝐿</m:t>
                          </m:r>
                        </m:e>
                        <m:sup>
                          <m:r>
                            <a:rPr lang="en-US" b="0" i="1" dirty="0" smtClean="0">
                              <a:latin typeface="Cambria Math"/>
                            </a:rPr>
                            <m:t>𝑟</m:t>
                          </m:r>
                        </m:sup>
                      </m:sSup>
                      <m:r>
                        <a:rPr lang="en-US" b="0" i="1" dirty="0" smtClean="0">
                          <a:latin typeface="Cambria Math"/>
                        </a:rPr>
                        <m:t>(</m:t>
                      </m:r>
                      <m:r>
                        <a:rPr lang="en-US" b="0" i="1" dirty="0" smtClean="0">
                          <a:latin typeface="Cambria Math"/>
                        </a:rPr>
                        <m:t>𝑖</m:t>
                      </m:r>
                      <m:r>
                        <a:rPr lang="en-US" b="0" i="1" dirty="0" smtClean="0">
                          <a:latin typeface="Cambria Math"/>
                          <a:ea typeface="Cambria Math"/>
                        </a:rPr>
                        <m:t>→</m:t>
                      </m:r>
                      <m:r>
                        <a:rPr lang="en-US" b="0" i="1" dirty="0" smtClean="0">
                          <a:latin typeface="Cambria Math"/>
                          <a:ea typeface="Cambria Math"/>
                        </a:rPr>
                        <m:t>𝑗</m:t>
                      </m:r>
                      <m:r>
                        <a:rPr lang="en-US" b="0" i="1" dirty="0" smtClean="0">
                          <a:latin typeface="Cambria Math"/>
                          <a:ea typeface="Cambria Math"/>
                        </a:rPr>
                        <m:t>)</m:t>
                      </m:r>
                    </m:oMath>
                  </m:oMathPara>
                </a14:m>
                <a:endParaRPr lang="en-US" dirty="0">
                  <a:solidFill>
                    <a:schemeClr val="bg1">
                      <a:lumMod val="50000"/>
                    </a:schemeClr>
                  </a:solidFill>
                </a:endParaRPr>
              </a:p>
              <a:p>
                <a:pPr/>
                <a14:m>
                  <m:oMathPara xmlns:m="http://schemas.openxmlformats.org/officeDocument/2006/math">
                    <m:oMathParaPr>
                      <m:jc m:val="centerGroup"/>
                    </m:oMathParaPr>
                    <m:oMath xmlns:m="http://schemas.openxmlformats.org/officeDocument/2006/math">
                      <m:sSup>
                        <m:sSupPr>
                          <m:ctrlPr>
                            <a:rPr lang="en-US" i="1" dirty="0">
                              <a:latin typeface="Cambria Math"/>
                            </a:rPr>
                          </m:ctrlPr>
                        </m:sSupPr>
                        <m:e>
                          <m:r>
                            <a:rPr lang="en-US" i="1" dirty="0">
                              <a:latin typeface="Cambria Math"/>
                            </a:rPr>
                            <m:t>𝐿</m:t>
                          </m:r>
                        </m:e>
                        <m:sup>
                          <m:r>
                            <a:rPr lang="en-US" b="0" i="1" dirty="0" smtClean="0">
                              <a:latin typeface="Cambria Math"/>
                            </a:rPr>
                            <m:t>𝑟</m:t>
                          </m:r>
                        </m:sup>
                      </m:sSup>
                      <m:d>
                        <m:dPr>
                          <m:ctrlPr>
                            <a:rPr lang="en-US" i="1" dirty="0">
                              <a:latin typeface="Cambria Math"/>
                            </a:rPr>
                          </m:ctrlPr>
                        </m:dPr>
                        <m:e>
                          <m:r>
                            <a:rPr lang="en-US" i="1" dirty="0">
                              <a:latin typeface="Cambria Math"/>
                            </a:rPr>
                            <m:t>𝑖</m:t>
                          </m:r>
                          <m:r>
                            <a:rPr lang="en-US" i="1" dirty="0">
                              <a:latin typeface="Cambria Math"/>
                              <a:ea typeface="Cambria Math"/>
                            </a:rPr>
                            <m:t>→</m:t>
                          </m:r>
                          <m:r>
                            <a:rPr lang="en-US" i="1" dirty="0">
                              <a:latin typeface="Cambria Math"/>
                              <a:ea typeface="Cambria Math"/>
                            </a:rPr>
                            <m:t>𝑗</m:t>
                          </m:r>
                        </m:e>
                      </m:d>
                      <m:r>
                        <a:rPr lang="en-US" b="0" i="1" dirty="0" smtClean="0">
                          <a:latin typeface="Cambria Math"/>
                          <a:ea typeface="Cambria Math"/>
                        </a:rPr>
                        <m:t>=</m:t>
                      </m:r>
                      <m:r>
                        <a:rPr lang="en-US" i="1" dirty="0">
                          <a:latin typeface="Cambria Math"/>
                        </a:rPr>
                        <m:t> </m:t>
                      </m:r>
                      <m:nary>
                        <m:naryPr>
                          <m:ctrlPr>
                            <a:rPr lang="en-US" i="1" dirty="0">
                              <a:latin typeface="Cambria Math"/>
                            </a:rPr>
                          </m:ctrlPr>
                        </m:naryPr>
                        <m:sub>
                          <m:r>
                            <m:rPr>
                              <m:brk m:alnAt="15"/>
                            </m:rPr>
                            <a:rPr lang="en-US" i="1" dirty="0">
                              <a:latin typeface="Cambria Math"/>
                            </a:rPr>
                            <m:t>𝑘</m:t>
                          </m:r>
                          <m:r>
                            <m:rPr>
                              <m:brk m:alnAt="23"/>
                            </m:rPr>
                            <a:rPr lang="en-US" i="1" dirty="0">
                              <a:latin typeface="Cambria Math"/>
                              <a:ea typeface="Cambria Math"/>
                            </a:rPr>
                            <m:t>∈</m:t>
                          </m:r>
                          <m:r>
                            <m:rPr>
                              <m:brk m:alnAt="23"/>
                            </m:rPr>
                            <a:rPr lang="en-US" b="1" i="1" dirty="0">
                              <a:latin typeface="Cambria Math"/>
                              <a:ea typeface="Cambria Math"/>
                            </a:rPr>
                            <m:t>𝑺</m:t>
                          </m:r>
                        </m:sub>
                        <m:sup/>
                        <m:e>
                          <m:r>
                            <a:rPr lang="en-US" i="1" dirty="0">
                              <a:latin typeface="Cambria Math"/>
                            </a:rPr>
                            <m:t>𝐿</m:t>
                          </m:r>
                          <m:d>
                            <m:dPr>
                              <m:ctrlPr>
                                <a:rPr lang="en-US" i="1" dirty="0">
                                  <a:latin typeface="Cambria Math"/>
                                </a:rPr>
                              </m:ctrlPr>
                            </m:dPr>
                            <m:e>
                              <m:r>
                                <a:rPr lang="en-US" i="1" dirty="0">
                                  <a:latin typeface="Cambria Math"/>
                                </a:rPr>
                                <m:t>𝑘</m:t>
                              </m:r>
                              <m:r>
                                <a:rPr lang="en-US" i="1" dirty="0">
                                  <a:latin typeface="Cambria Math"/>
                                  <a:ea typeface="Cambria Math"/>
                                </a:rPr>
                                <m:t>→</m:t>
                              </m:r>
                              <m:r>
                                <a:rPr lang="en-US" i="1" dirty="0">
                                  <a:latin typeface="Cambria Math"/>
                                  <a:ea typeface="Cambria Math"/>
                                </a:rPr>
                                <m:t>𝑖</m:t>
                              </m:r>
                            </m:e>
                          </m:d>
                          <m:sSub>
                            <m:sSubPr>
                              <m:ctrlPr>
                                <a:rPr lang="en-US" i="1" dirty="0">
                                  <a:latin typeface="Cambria Math"/>
                                </a:rPr>
                              </m:ctrlPr>
                            </m:sSubPr>
                            <m:e>
                              <m:r>
                                <a:rPr lang="en-US" i="1" dirty="0">
                                  <a:latin typeface="Cambria Math"/>
                                </a:rPr>
                                <m:t>𝑓</m:t>
                              </m:r>
                            </m:e>
                            <m:sub>
                              <m:r>
                                <a:rPr lang="en-US" i="1" dirty="0">
                                  <a:latin typeface="Cambria Math"/>
                                </a:rPr>
                                <m:t>𝑟</m:t>
                              </m:r>
                            </m:sub>
                          </m:sSub>
                          <m:r>
                            <a:rPr lang="en-US" i="1" dirty="0">
                              <a:latin typeface="Cambria Math"/>
                            </a:rPr>
                            <m:t>(</m:t>
                          </m:r>
                          <m:r>
                            <a:rPr lang="en-US" i="1" dirty="0">
                              <a:latin typeface="Cambria Math"/>
                            </a:rPr>
                            <m:t>𝑘</m:t>
                          </m:r>
                          <m:r>
                            <a:rPr lang="en-US" i="1" dirty="0">
                              <a:latin typeface="Cambria Math"/>
                              <a:ea typeface="Cambria Math"/>
                            </a:rPr>
                            <m:t>→</m:t>
                          </m:r>
                          <m:r>
                            <a:rPr lang="en-US" i="1" dirty="0">
                              <a:latin typeface="Cambria Math"/>
                              <a:ea typeface="Cambria Math"/>
                            </a:rPr>
                            <m:t>𝑖</m:t>
                          </m:r>
                          <m:r>
                            <a:rPr lang="en-US" i="1" dirty="0">
                              <a:latin typeface="Cambria Math"/>
                              <a:ea typeface="Cambria Math"/>
                            </a:rPr>
                            <m:t>→</m:t>
                          </m:r>
                          <m:r>
                            <a:rPr lang="en-US" i="1" dirty="0">
                              <a:latin typeface="Cambria Math"/>
                              <a:ea typeface="Cambria Math"/>
                            </a:rPr>
                            <m:t>𝑗</m:t>
                          </m:r>
                        </m:e>
                      </m:nary>
                      <m:r>
                        <a:rPr lang="en-US" i="1" dirty="0">
                          <a:latin typeface="Cambria Math"/>
                        </a:rPr>
                        <m:t>)</m:t>
                      </m:r>
                      <m:r>
                        <a:rPr lang="en-US" i="1" dirty="0">
                          <a:latin typeface="Cambria Math"/>
                        </a:rPr>
                        <m:t>𝐺</m:t>
                      </m:r>
                      <m:d>
                        <m:dPr>
                          <m:ctrlPr>
                            <a:rPr lang="en-US" i="1" dirty="0">
                              <a:latin typeface="Cambria Math"/>
                            </a:rPr>
                          </m:ctrlPr>
                        </m:dPr>
                        <m:e>
                          <m:r>
                            <a:rPr lang="en-US" i="1" dirty="0">
                              <a:latin typeface="Cambria Math"/>
                            </a:rPr>
                            <m:t>𝑘</m:t>
                          </m:r>
                          <m:r>
                            <a:rPr lang="en-US" i="1" dirty="0">
                              <a:latin typeface="Cambria Math"/>
                              <a:ea typeface="Cambria Math"/>
                            </a:rPr>
                            <m:t>↔</m:t>
                          </m:r>
                          <m:r>
                            <a:rPr lang="en-US" i="1" dirty="0">
                              <a:latin typeface="Cambria Math"/>
                              <a:ea typeface="Cambria Math"/>
                            </a:rPr>
                            <m:t>𝑖</m:t>
                          </m:r>
                        </m:e>
                      </m:d>
                      <m:r>
                        <a:rPr lang="en-US" i="1" dirty="0">
                          <a:latin typeface="Cambria Math"/>
                        </a:rPr>
                        <m:t>𝑑𝑘</m:t>
                      </m:r>
                    </m:oMath>
                  </m:oMathPara>
                </a14:m>
                <a:endParaRPr lang="en-US" dirty="0"/>
              </a:p>
              <a:p>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195939" y="695658"/>
                <a:ext cx="7402983" cy="2071401"/>
              </a:xfrm>
              <a:prstGeom prst="rect">
                <a:avLst/>
              </a:prstGeom>
              <a:blipFill rotWithShape="1">
                <a:blip r:embed="rId5"/>
                <a:stretch>
                  <a:fillRect/>
                </a:stretch>
              </a:blipFill>
            </p:spPr>
            <p:txBody>
              <a:bodyPr/>
              <a:lstStyle/>
              <a:p>
                <a:r>
                  <a:rPr lang="en-US">
                    <a:noFill/>
                  </a:rPr>
                  <a:t> </a:t>
                </a:r>
              </a:p>
            </p:txBody>
          </p:sp>
        </mc:Fallback>
      </mc:AlternateContent>
      <p:sp>
        <p:nvSpPr>
          <p:cNvPr id="9" name="TextBox 8"/>
          <p:cNvSpPr txBox="1"/>
          <p:nvPr/>
        </p:nvSpPr>
        <p:spPr>
          <a:xfrm>
            <a:off x="7499266" y="1442853"/>
            <a:ext cx="884712" cy="261610"/>
          </a:xfrm>
          <a:prstGeom prst="rect">
            <a:avLst/>
          </a:prstGeom>
          <a:noFill/>
        </p:spPr>
        <p:txBody>
          <a:bodyPr wrap="square" rtlCol="0">
            <a:spAutoFit/>
          </a:bodyPr>
          <a:lstStyle/>
          <a:p>
            <a:r>
              <a:rPr lang="en-US" sz="1050" dirty="0" smtClean="0"/>
              <a:t>BRDF</a:t>
            </a:r>
            <a:endParaRPr lang="en-US" sz="1050" dirty="0"/>
          </a:p>
        </p:txBody>
      </p:sp>
    </p:spTree>
    <p:extLst>
      <p:ext uri="{BB962C8B-B14F-4D97-AF65-F5344CB8AC3E}">
        <p14:creationId xmlns:p14="http://schemas.microsoft.com/office/powerpoint/2010/main" val="53422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742950"/>
            <a:ext cx="8229600" cy="1600200"/>
          </a:xfrm>
        </p:spPr>
        <p:txBody>
          <a:bodyPr>
            <a:normAutofit fontScale="92500"/>
          </a:bodyPr>
          <a:lstStyle/>
          <a:p>
            <a:r>
              <a:rPr lang="en-US" dirty="0" smtClean="0"/>
              <a:t>The rendering equation  takes into account global information of both direct (from emitters) and indirect illumination (inter-object reflections)</a:t>
            </a:r>
          </a:p>
          <a:p>
            <a:pPr lvl="1"/>
            <a:r>
              <a:rPr lang="en-US" dirty="0" smtClean="0"/>
              <a:t>Many different approximations with advantages and disadvantages, and their own resource requirements – in general, more computation gives better results</a:t>
            </a:r>
          </a:p>
          <a:p>
            <a:pPr lvl="1"/>
            <a:r>
              <a:rPr lang="en-US" dirty="0" smtClean="0"/>
              <a:t>Even purely local model is a </a:t>
            </a:r>
            <a:r>
              <a:rPr lang="en-US" dirty="0" err="1" smtClean="0"/>
              <a:t>zero’th</a:t>
            </a:r>
            <a:r>
              <a:rPr lang="en-US" dirty="0" smtClean="0"/>
              <a:t> order approximation to rendering eqn.</a:t>
            </a:r>
          </a:p>
        </p:txBody>
      </p:sp>
      <p:sp>
        <p:nvSpPr>
          <p:cNvPr id="9" name="Footer Placeholder 8"/>
          <p:cNvSpPr>
            <a:spLocks noGrp="1"/>
          </p:cNvSpPr>
          <p:nvPr>
            <p:ph type="ftr" sz="quarter" idx="3"/>
          </p:nvPr>
        </p:nvSpPr>
        <p:spPr/>
        <p:txBody>
          <a:bodyPr/>
          <a:lstStyle/>
          <a:p>
            <a:r>
              <a:rPr lang="en-US" dirty="0" smtClean="0"/>
              <a:t>November 1, 2012</a:t>
            </a:r>
            <a:endParaRPr lang="en-US" dirty="0"/>
          </a:p>
        </p:txBody>
      </p:sp>
      <p:sp>
        <p:nvSpPr>
          <p:cNvPr id="2" name="Title 1"/>
          <p:cNvSpPr>
            <a:spLocks noGrp="1"/>
          </p:cNvSpPr>
          <p:nvPr>
            <p:ph type="title"/>
          </p:nvPr>
        </p:nvSpPr>
        <p:spPr>
          <a:xfrm>
            <a:off x="457200" y="438150"/>
            <a:ext cx="8229600" cy="457200"/>
          </a:xfrm>
        </p:spPr>
        <p:txBody>
          <a:bodyPr>
            <a:normAutofit fontScale="90000"/>
          </a:bodyPr>
          <a:lstStyle/>
          <a:p>
            <a:r>
              <a:rPr lang="en-US" dirty="0" smtClean="0"/>
              <a:t>Examples of Global Models</a:t>
            </a:r>
            <a:endParaRPr lang="en-US" b="1" dirty="0"/>
          </a:p>
        </p:txBody>
      </p:sp>
      <p:pic>
        <p:nvPicPr>
          <p:cNvPr id="4" name="Picture 21" descr="illumlocal"/>
          <p:cNvPicPr>
            <a:picLocks noChangeAspect="1" noChangeArrowheads="1"/>
          </p:cNvPicPr>
          <p:nvPr/>
        </p:nvPicPr>
        <p:blipFill>
          <a:blip r:embed="rId3" cstate="print"/>
          <a:srcRect/>
          <a:stretch>
            <a:fillRect/>
          </a:stretch>
        </p:blipFill>
        <p:spPr bwMode="auto">
          <a:xfrm>
            <a:off x="-2743198" y="497808"/>
            <a:ext cx="2133697" cy="1705073"/>
          </a:xfrm>
          <a:prstGeom prst="rect">
            <a:avLst/>
          </a:prstGeom>
          <a:noFill/>
          <a:ln w="9525">
            <a:noFill/>
            <a:miter lim="800000"/>
            <a:headEnd/>
            <a:tailEnd/>
          </a:ln>
        </p:spPr>
      </p:pic>
      <p:pic>
        <p:nvPicPr>
          <p:cNvPr id="5" name="Picture 22" descr="illumglobal"/>
          <p:cNvPicPr>
            <a:picLocks noChangeAspect="1" noChangeArrowheads="1"/>
          </p:cNvPicPr>
          <p:nvPr/>
        </p:nvPicPr>
        <p:blipFill>
          <a:blip r:embed="rId4" cstate="print"/>
          <a:srcRect/>
          <a:stretch>
            <a:fillRect/>
          </a:stretch>
        </p:blipFill>
        <p:spPr bwMode="auto">
          <a:xfrm>
            <a:off x="-2748456" y="2242084"/>
            <a:ext cx="2144208" cy="1713473"/>
          </a:xfrm>
          <a:prstGeom prst="rect">
            <a:avLst/>
          </a:prstGeom>
          <a:noFill/>
          <a:ln w="9525">
            <a:noFill/>
            <a:miter lim="800000"/>
            <a:headEnd/>
            <a:tailEnd/>
          </a:ln>
        </p:spPr>
      </p:pic>
      <p:pic>
        <p:nvPicPr>
          <p:cNvPr id="6" name="Picture 10"/>
          <p:cNvPicPr>
            <a:picLocks noChangeAspect="1" noChangeArrowheads="1"/>
          </p:cNvPicPr>
          <p:nvPr/>
        </p:nvPicPr>
        <p:blipFill>
          <a:blip r:embed="rId5" cstate="print"/>
          <a:srcRect/>
          <a:stretch>
            <a:fillRect/>
          </a:stretch>
        </p:blipFill>
        <p:spPr bwMode="auto">
          <a:xfrm>
            <a:off x="9707131" y="-410976"/>
            <a:ext cx="3153247" cy="1889861"/>
          </a:xfrm>
          <a:prstGeom prst="rect">
            <a:avLst/>
          </a:prstGeom>
          <a:noFill/>
          <a:ln w="9525" algn="ctr">
            <a:noFill/>
            <a:miter lim="800000"/>
            <a:headEnd/>
            <a:tailEnd/>
          </a:ln>
        </p:spPr>
      </p:pic>
      <p:pic>
        <p:nvPicPr>
          <p:cNvPr id="7" name="Picture 11"/>
          <p:cNvPicPr>
            <a:picLocks noChangeAspect="1" noChangeArrowheads="1"/>
          </p:cNvPicPr>
          <p:nvPr/>
        </p:nvPicPr>
        <p:blipFill>
          <a:blip r:embed="rId6" cstate="print"/>
          <a:srcRect/>
          <a:stretch>
            <a:fillRect/>
          </a:stretch>
        </p:blipFill>
        <p:spPr bwMode="auto">
          <a:xfrm>
            <a:off x="9707131" y="1543050"/>
            <a:ext cx="3153247" cy="1889861"/>
          </a:xfrm>
          <a:prstGeom prst="rect">
            <a:avLst/>
          </a:prstGeom>
          <a:noFill/>
          <a:ln w="9525" algn="ctr">
            <a:noFill/>
            <a:miter lim="800000"/>
            <a:headEnd/>
            <a:tailEnd/>
          </a:ln>
        </p:spPr>
      </p:pic>
      <p:pic>
        <p:nvPicPr>
          <p:cNvPr id="8" name="Picture 13"/>
          <p:cNvPicPr>
            <a:picLocks noChangeAspect="1" noChangeArrowheads="1"/>
          </p:cNvPicPr>
          <p:nvPr/>
        </p:nvPicPr>
        <p:blipFill>
          <a:blip r:embed="rId7" cstate="print"/>
          <a:srcRect/>
          <a:stretch>
            <a:fillRect/>
          </a:stretch>
        </p:blipFill>
        <p:spPr bwMode="auto">
          <a:xfrm>
            <a:off x="9686108" y="3531644"/>
            <a:ext cx="3174269" cy="1906659"/>
          </a:xfrm>
          <a:prstGeom prst="rect">
            <a:avLst/>
          </a:prstGeom>
          <a:noFill/>
          <a:ln w="9525" algn="ctr">
            <a:noFill/>
            <a:miter lim="800000"/>
            <a:headEnd/>
            <a:tailEnd/>
          </a:ln>
        </p:spPr>
      </p:pic>
      <p:pic>
        <p:nvPicPr>
          <p:cNvPr id="15"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2400" y="2285190"/>
            <a:ext cx="2723776" cy="2039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19824" y="2285190"/>
            <a:ext cx="2723776" cy="2039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4083571" y="4743452"/>
            <a:ext cx="3765033" cy="276999"/>
          </a:xfrm>
          <a:prstGeom prst="rect">
            <a:avLst/>
          </a:prstGeom>
          <a:noFill/>
        </p:spPr>
        <p:txBody>
          <a:bodyPr wrap="square" rtlCol="0">
            <a:spAutoFit/>
          </a:bodyPr>
          <a:lstStyle/>
          <a:p>
            <a:r>
              <a:rPr lang="en-US" sz="1200" dirty="0">
                <a:hlinkClick r:id="rId10"/>
              </a:rPr>
              <a:t>http://graphics.ucsd.edu/~</a:t>
            </a:r>
            <a:r>
              <a:rPr lang="en-US" sz="1200" dirty="0" smtClean="0">
                <a:hlinkClick r:id="rId10"/>
              </a:rPr>
              <a:t>henrik/images/global.html</a:t>
            </a:r>
            <a:r>
              <a:rPr lang="en-US" sz="1200" dirty="0" smtClean="0"/>
              <a:t> </a:t>
            </a:r>
            <a:endParaRPr lang="en-US" sz="1200" dirty="0"/>
          </a:p>
        </p:txBody>
      </p:sp>
      <p:sp>
        <p:nvSpPr>
          <p:cNvPr id="16" name="TextBox 15"/>
          <p:cNvSpPr txBox="1"/>
          <p:nvPr/>
        </p:nvSpPr>
        <p:spPr>
          <a:xfrm>
            <a:off x="0" y="4305701"/>
            <a:ext cx="3028576" cy="461665"/>
          </a:xfrm>
          <a:prstGeom prst="rect">
            <a:avLst/>
          </a:prstGeom>
          <a:noFill/>
        </p:spPr>
        <p:txBody>
          <a:bodyPr wrap="square" rtlCol="0">
            <a:spAutoFit/>
          </a:bodyPr>
          <a:lstStyle/>
          <a:p>
            <a:r>
              <a:rPr lang="en-US" sz="1200" dirty="0" smtClean="0"/>
              <a:t>Direct illumination + specular reflection</a:t>
            </a:r>
          </a:p>
          <a:p>
            <a:r>
              <a:rPr lang="en-US" sz="1200" dirty="0" smtClean="0"/>
              <a:t>Ray trace</a:t>
            </a:r>
            <a:endParaRPr lang="en-US" sz="1200" dirty="0"/>
          </a:p>
        </p:txBody>
      </p:sp>
      <p:sp>
        <p:nvSpPr>
          <p:cNvPr id="20" name="TextBox 19"/>
          <p:cNvSpPr txBox="1"/>
          <p:nvPr/>
        </p:nvSpPr>
        <p:spPr>
          <a:xfrm>
            <a:off x="3067424" y="4315854"/>
            <a:ext cx="3028576" cy="461665"/>
          </a:xfrm>
          <a:prstGeom prst="rect">
            <a:avLst/>
          </a:prstGeom>
          <a:noFill/>
        </p:spPr>
        <p:txBody>
          <a:bodyPr wrap="square" rtlCol="0">
            <a:spAutoFit/>
          </a:bodyPr>
          <a:lstStyle/>
          <a:p>
            <a:r>
              <a:rPr lang="en-US" sz="1200" dirty="0" smtClean="0"/>
              <a:t>+ soft shadows and caustics</a:t>
            </a:r>
          </a:p>
          <a:p>
            <a:r>
              <a:rPr lang="en-US" sz="1200" dirty="0" smtClean="0"/>
              <a:t>Ray trace + caustic photon map</a:t>
            </a:r>
            <a:endParaRPr lang="en-US" sz="1200" dirty="0"/>
          </a:p>
        </p:txBody>
      </p:sp>
      <p:sp>
        <p:nvSpPr>
          <p:cNvPr id="21" name="TextBox 20"/>
          <p:cNvSpPr txBox="1"/>
          <p:nvPr/>
        </p:nvSpPr>
        <p:spPr>
          <a:xfrm>
            <a:off x="6096000" y="4326007"/>
            <a:ext cx="3028576" cy="461665"/>
          </a:xfrm>
          <a:prstGeom prst="rect">
            <a:avLst/>
          </a:prstGeom>
          <a:noFill/>
        </p:spPr>
        <p:txBody>
          <a:bodyPr wrap="square" rtlCol="0">
            <a:spAutoFit/>
          </a:bodyPr>
          <a:lstStyle/>
          <a:p>
            <a:r>
              <a:rPr lang="en-US" sz="1200" dirty="0" smtClean="0"/>
              <a:t>+ diffuse reflection (color bleeding)</a:t>
            </a:r>
          </a:p>
          <a:p>
            <a:r>
              <a:rPr lang="en-US" sz="1200" dirty="0" smtClean="0"/>
              <a:t>Ray trace + caustic and diffuse photon maps</a:t>
            </a:r>
            <a:endParaRPr lang="en-US" sz="1200" dirty="0"/>
          </a:p>
        </p:txBody>
      </p:sp>
      <p:pic>
        <p:nvPicPr>
          <p:cNvPr id="28677"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248400" y="2285190"/>
            <a:ext cx="2723776" cy="2039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lide Number Placeholder 10"/>
          <p:cNvSpPr>
            <a:spLocks noGrp="1"/>
          </p:cNvSpPr>
          <p:nvPr>
            <p:ph type="sldNum" sz="quarter" idx="4"/>
          </p:nvPr>
        </p:nvSpPr>
        <p:spPr/>
        <p:txBody>
          <a:bodyPr/>
          <a:lstStyle/>
          <a:p>
            <a:fld id="{8B09B1D7-08F4-4981-B496-0018F6D397C3}" type="slidenum">
              <a:rPr lang="en-US" smtClean="0"/>
              <a:pPr/>
              <a:t>13</a:t>
            </a:fld>
            <a:r>
              <a:rPr lang="en-US" smtClean="0"/>
              <a:t> of 45</a:t>
            </a:r>
            <a:endParaRPr lang="en-US" dirty="0"/>
          </a:p>
        </p:txBody>
      </p:sp>
    </p:spTree>
    <p:extLst>
      <p:ext uri="{BB962C8B-B14F-4D97-AF65-F5344CB8AC3E}">
        <p14:creationId xmlns:p14="http://schemas.microsoft.com/office/powerpoint/2010/main" val="41157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6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67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895350"/>
            <a:ext cx="4953000" cy="3876258"/>
          </a:xfrm>
        </p:spPr>
        <p:txBody>
          <a:bodyPr>
            <a:normAutofit fontScale="77500" lnSpcReduction="20000"/>
          </a:bodyPr>
          <a:lstStyle/>
          <a:p>
            <a:r>
              <a:rPr lang="en-US" dirty="0" smtClean="0"/>
              <a:t>Non-global models concentrate on light from direct sources</a:t>
            </a:r>
          </a:p>
          <a:p>
            <a:pPr lvl="1"/>
            <a:r>
              <a:rPr lang="en-US" b="1" dirty="0" smtClean="0"/>
              <a:t>pro: </a:t>
            </a:r>
            <a:r>
              <a:rPr lang="en-US" dirty="0" smtClean="0"/>
              <a:t>scene can be rendered fast</a:t>
            </a:r>
          </a:p>
          <a:p>
            <a:pPr lvl="1"/>
            <a:r>
              <a:rPr lang="en-US" b="1" dirty="0" smtClean="0"/>
              <a:t>con: </a:t>
            </a:r>
            <a:r>
              <a:rPr lang="en-US" dirty="0" smtClean="0"/>
              <a:t>pay a price in lost realism; lose interesting effects of light transport because we ignore effects of all other objects in the scene when considering a particular surface element</a:t>
            </a:r>
          </a:p>
          <a:p>
            <a:r>
              <a:rPr lang="en-US" dirty="0" smtClean="0"/>
              <a:t>Global models concentrate on capturing all illumination information</a:t>
            </a:r>
          </a:p>
          <a:p>
            <a:pPr lvl="1"/>
            <a:r>
              <a:rPr lang="en-US" b="1" dirty="0" smtClean="0"/>
              <a:t>pro: </a:t>
            </a:r>
            <a:r>
              <a:rPr lang="en-US" dirty="0" smtClean="0"/>
              <a:t>shadows, inter-object reflection, refraction, i.e. bending of light at translucent surfaces, caustics, volumetric effects of participating media such as air, water, fog, etc.</a:t>
            </a:r>
          </a:p>
          <a:p>
            <a:pPr lvl="1"/>
            <a:r>
              <a:rPr lang="en-US" b="1" dirty="0" smtClean="0"/>
              <a:t>con: </a:t>
            </a:r>
            <a:r>
              <a:rPr lang="en-US" dirty="0" smtClean="0"/>
              <a:t>slow</a:t>
            </a:r>
          </a:p>
          <a:p>
            <a:r>
              <a:rPr lang="en-US" dirty="0" smtClean="0"/>
              <a:t>Note that top image is darker because diffuse inter-object reflection is not counted, so no color bleeding.   “</a:t>
            </a:r>
            <a:r>
              <a:rPr lang="en-US" dirty="0"/>
              <a:t>A</a:t>
            </a:r>
            <a:r>
              <a:rPr lang="en-US" dirty="0" smtClean="0"/>
              <a:t>mbient” hack compensates for this difference</a:t>
            </a:r>
            <a:endParaRPr lang="en-US" dirty="0"/>
          </a:p>
        </p:txBody>
      </p:sp>
      <p:sp>
        <p:nvSpPr>
          <p:cNvPr id="6" name="Footer Placeholder 5"/>
          <p:cNvSpPr>
            <a:spLocks noGrp="1"/>
          </p:cNvSpPr>
          <p:nvPr>
            <p:ph type="ftr" sz="quarter" idx="3"/>
          </p:nvPr>
        </p:nvSpPr>
        <p:spPr/>
        <p:txBody>
          <a:bodyPr/>
          <a:lstStyle/>
          <a:p>
            <a:r>
              <a:rPr lang="en-US" dirty="0" smtClean="0"/>
              <a:t>November 1, 2012</a:t>
            </a:r>
            <a:endParaRPr lang="en-US" dirty="0"/>
          </a:p>
        </p:txBody>
      </p:sp>
      <p:sp>
        <p:nvSpPr>
          <p:cNvPr id="2" name="Title 1"/>
          <p:cNvSpPr>
            <a:spLocks noGrp="1"/>
          </p:cNvSpPr>
          <p:nvPr>
            <p:ph type="title"/>
          </p:nvPr>
        </p:nvSpPr>
        <p:spPr>
          <a:xfrm>
            <a:off x="304800" y="438150"/>
            <a:ext cx="8229600" cy="457200"/>
          </a:xfrm>
        </p:spPr>
        <p:txBody>
          <a:bodyPr>
            <a:normAutofit fontScale="90000"/>
          </a:bodyPr>
          <a:lstStyle/>
          <a:p>
            <a:r>
              <a:rPr lang="en-US" dirty="0" smtClean="0"/>
              <a:t>Illumination Models: </a:t>
            </a:r>
            <a:r>
              <a:rPr lang="en-US" b="1" dirty="0" smtClean="0"/>
              <a:t>Non-global vs. Global Models</a:t>
            </a:r>
            <a:endParaRPr lang="en-US" b="1" dirty="0"/>
          </a:p>
        </p:txBody>
      </p:sp>
      <p:pic>
        <p:nvPicPr>
          <p:cNvPr id="4" name="Picture 11" descr="temp003"/>
          <p:cNvPicPr>
            <a:picLocks noChangeAspect="1" noChangeArrowheads="1"/>
          </p:cNvPicPr>
          <p:nvPr/>
        </p:nvPicPr>
        <p:blipFill>
          <a:blip r:embed="rId3" cstate="print"/>
          <a:srcRect/>
          <a:stretch>
            <a:fillRect/>
          </a:stretch>
        </p:blipFill>
        <p:spPr bwMode="auto">
          <a:xfrm>
            <a:off x="10439402" y="171452"/>
            <a:ext cx="2900867" cy="1540813"/>
          </a:xfrm>
          <a:prstGeom prst="rect">
            <a:avLst/>
          </a:prstGeom>
          <a:noFill/>
          <a:ln w="9525">
            <a:noFill/>
            <a:miter lim="800000"/>
            <a:headEnd/>
            <a:tailEnd/>
          </a:ln>
        </p:spPr>
      </p:pic>
      <p:pic>
        <p:nvPicPr>
          <p:cNvPr id="5" name="Picture 10" descr="temp002"/>
          <p:cNvPicPr>
            <a:picLocks noChangeAspect="1" noChangeArrowheads="1"/>
          </p:cNvPicPr>
          <p:nvPr/>
        </p:nvPicPr>
        <p:blipFill>
          <a:blip r:embed="rId4" cstate="print"/>
          <a:srcRect/>
          <a:stretch>
            <a:fillRect/>
          </a:stretch>
        </p:blipFill>
        <p:spPr bwMode="auto">
          <a:xfrm>
            <a:off x="10134603" y="2125719"/>
            <a:ext cx="2896247" cy="1535906"/>
          </a:xfrm>
          <a:prstGeom prst="rect">
            <a:avLst/>
          </a:prstGeom>
          <a:noFill/>
          <a:ln w="9525">
            <a:noFill/>
            <a:miter lim="800000"/>
            <a:headEnd/>
            <a:tailEnd/>
          </a:ln>
        </p:spPr>
      </p:pic>
      <p:pic>
        <p:nvPicPr>
          <p:cNvPr id="297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872617"/>
            <a:ext cx="1913622" cy="1927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2800350"/>
            <a:ext cx="1909160" cy="1921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810000" y="4800602"/>
            <a:ext cx="4271360" cy="276999"/>
          </a:xfrm>
          <a:prstGeom prst="rect">
            <a:avLst/>
          </a:prstGeom>
          <a:noFill/>
        </p:spPr>
        <p:txBody>
          <a:bodyPr wrap="square" rtlCol="0">
            <a:spAutoFit/>
          </a:bodyPr>
          <a:lstStyle/>
          <a:p>
            <a:r>
              <a:rPr lang="en-US" sz="1200" dirty="0">
                <a:hlinkClick r:id="rId7"/>
              </a:rPr>
              <a:t>http://</a:t>
            </a:r>
            <a:r>
              <a:rPr lang="en-US" sz="1200" dirty="0" smtClean="0">
                <a:hlinkClick r:id="rId7"/>
              </a:rPr>
              <a:t>www.spot3d.com/vray/help/200R1/examples_GI.htm</a:t>
            </a:r>
            <a:r>
              <a:rPr lang="en-US" sz="1200" dirty="0" smtClean="0"/>
              <a:t> </a:t>
            </a:r>
            <a:endParaRPr lang="en-US" sz="1200" dirty="0"/>
          </a:p>
        </p:txBody>
      </p:sp>
      <p:sp>
        <p:nvSpPr>
          <p:cNvPr id="10" name="TextBox 9"/>
          <p:cNvSpPr txBox="1"/>
          <p:nvPr/>
        </p:nvSpPr>
        <p:spPr>
          <a:xfrm>
            <a:off x="7552422" y="914401"/>
            <a:ext cx="1591578" cy="1015663"/>
          </a:xfrm>
          <a:prstGeom prst="rect">
            <a:avLst/>
          </a:prstGeom>
          <a:noFill/>
        </p:spPr>
        <p:txBody>
          <a:bodyPr wrap="square" rtlCol="0">
            <a:spAutoFit/>
          </a:bodyPr>
          <a:lstStyle/>
          <a:p>
            <a:r>
              <a:rPr lang="en-US" sz="1200" dirty="0" smtClean="0">
                <a:solidFill>
                  <a:srgbClr val="FF0000"/>
                </a:solidFill>
              </a:rPr>
              <a:t>Direct</a:t>
            </a:r>
            <a:r>
              <a:rPr lang="en-US" sz="1200" dirty="0" smtClean="0"/>
              <a:t> (diffuse + specular) lighting + </a:t>
            </a:r>
            <a:r>
              <a:rPr lang="en-US" sz="1200" dirty="0" smtClean="0">
                <a:solidFill>
                  <a:srgbClr val="FF0000"/>
                </a:solidFill>
              </a:rPr>
              <a:t>indirect</a:t>
            </a:r>
            <a:r>
              <a:rPr lang="en-US" sz="1200" dirty="0" smtClean="0"/>
              <a:t> specular reflection via recursive</a:t>
            </a:r>
            <a:r>
              <a:rPr lang="en-US" sz="1200" dirty="0"/>
              <a:t> </a:t>
            </a:r>
            <a:r>
              <a:rPr lang="en-US" sz="1200" dirty="0" smtClean="0"/>
              <a:t>ray tracing</a:t>
            </a:r>
            <a:endParaRPr lang="en-US" sz="1200" dirty="0"/>
          </a:p>
        </p:txBody>
      </p:sp>
      <p:sp>
        <p:nvSpPr>
          <p:cNvPr id="11" name="TextBox 10"/>
          <p:cNvSpPr txBox="1"/>
          <p:nvPr/>
        </p:nvSpPr>
        <p:spPr>
          <a:xfrm>
            <a:off x="7852760" y="2647950"/>
            <a:ext cx="1291240" cy="2123658"/>
          </a:xfrm>
          <a:prstGeom prst="rect">
            <a:avLst/>
          </a:prstGeom>
          <a:noFill/>
        </p:spPr>
        <p:txBody>
          <a:bodyPr wrap="square" rtlCol="0">
            <a:spAutoFit/>
          </a:bodyPr>
          <a:lstStyle/>
          <a:p>
            <a:r>
              <a:rPr lang="en-US" sz="1200" dirty="0" smtClean="0"/>
              <a:t>Full global model using stochastic simulation for diffuse </a:t>
            </a:r>
            <a:r>
              <a:rPr lang="en-US" sz="1200" dirty="0" err="1" smtClean="0"/>
              <a:t>interreflections</a:t>
            </a:r>
            <a:r>
              <a:rPr lang="en-US" sz="1200" dirty="0" smtClean="0"/>
              <a:t> (color bleeding)</a:t>
            </a:r>
          </a:p>
          <a:p>
            <a:endParaRPr lang="en-US" sz="1200" dirty="0" smtClean="0"/>
          </a:p>
          <a:p>
            <a:r>
              <a:rPr lang="en-US" sz="1200" dirty="0" smtClean="0"/>
              <a:t>Ray tracing +</a:t>
            </a:r>
          </a:p>
          <a:p>
            <a:r>
              <a:rPr lang="en-US" sz="1200" dirty="0" smtClean="0"/>
              <a:t>Light cache + Irradiance map</a:t>
            </a:r>
            <a:endParaRPr lang="en-US" sz="1200" dirty="0"/>
          </a:p>
        </p:txBody>
      </p:sp>
      <p:sp>
        <p:nvSpPr>
          <p:cNvPr id="8" name="Slide Number Placeholder 7"/>
          <p:cNvSpPr>
            <a:spLocks noGrp="1"/>
          </p:cNvSpPr>
          <p:nvPr>
            <p:ph type="sldNum" sz="quarter" idx="4"/>
          </p:nvPr>
        </p:nvSpPr>
        <p:spPr/>
        <p:txBody>
          <a:bodyPr/>
          <a:lstStyle/>
          <a:p>
            <a:fld id="{8B09B1D7-08F4-4981-B496-0018F6D397C3}" type="slidenum">
              <a:rPr lang="en-US" smtClean="0"/>
              <a:pPr/>
              <a:t>14</a:t>
            </a:fld>
            <a:r>
              <a:rPr lang="en-US" smtClean="0"/>
              <a:t> of 45</a:t>
            </a:r>
            <a:endParaRPr lang="en-US" dirty="0"/>
          </a:p>
        </p:txBody>
      </p:sp>
    </p:spTree>
    <p:extLst>
      <p:ext uri="{BB962C8B-B14F-4D97-AF65-F5344CB8AC3E}">
        <p14:creationId xmlns:p14="http://schemas.microsoft.com/office/powerpoint/2010/main" val="231784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7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70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fontScale="92500" lnSpcReduction="20000"/>
          </a:bodyPr>
          <a:lstStyle/>
          <a:p>
            <a:pPr>
              <a:spcBef>
                <a:spcPts val="700"/>
              </a:spcBef>
              <a:spcAft>
                <a:spcPts val="700"/>
              </a:spcAft>
            </a:pPr>
            <a:r>
              <a:rPr lang="en-US" b="1" i="1" dirty="0" smtClean="0">
                <a:solidFill>
                  <a:srgbClr val="C00000"/>
                </a:solidFill>
              </a:rPr>
              <a:t>Lighting</a:t>
            </a:r>
            <a:r>
              <a:rPr lang="en-US" dirty="0" smtClean="0"/>
              <a:t>, or </a:t>
            </a:r>
            <a:r>
              <a:rPr lang="en-US" b="1" i="1" dirty="0" smtClean="0">
                <a:solidFill>
                  <a:srgbClr val="C00000"/>
                </a:solidFill>
              </a:rPr>
              <a:t>illumination</a:t>
            </a:r>
            <a:r>
              <a:rPr lang="en-US" dirty="0" smtClean="0"/>
              <a:t>, is the process of computing the intensity and color of a sample point in a scene as seen by a viewer</a:t>
            </a:r>
          </a:p>
          <a:p>
            <a:pPr lvl="1">
              <a:spcBef>
                <a:spcPts val="700"/>
              </a:spcBef>
              <a:spcAft>
                <a:spcPts val="700"/>
              </a:spcAft>
            </a:pPr>
            <a:r>
              <a:rPr lang="en-US" dirty="0" smtClean="0"/>
              <a:t>lighting is a function of the geometry of the scene (including the model, lights and camera and their spatial relationships) and material properties</a:t>
            </a:r>
          </a:p>
          <a:p>
            <a:pPr>
              <a:spcBef>
                <a:spcPts val="700"/>
              </a:spcBef>
              <a:spcAft>
                <a:spcPts val="700"/>
              </a:spcAft>
            </a:pPr>
            <a:r>
              <a:rPr lang="en-US" b="1" i="1" dirty="0" smtClean="0">
                <a:solidFill>
                  <a:srgbClr val="C00000"/>
                </a:solidFill>
              </a:rPr>
              <a:t>Shading</a:t>
            </a:r>
            <a:r>
              <a:rPr lang="en-US" dirty="0" smtClean="0">
                <a:solidFill>
                  <a:srgbClr val="C00000"/>
                </a:solidFill>
              </a:rPr>
              <a:t> </a:t>
            </a:r>
            <a:r>
              <a:rPr lang="en-US" dirty="0" smtClean="0"/>
              <a:t>is the process of </a:t>
            </a:r>
            <a:r>
              <a:rPr lang="en-US" i="1" dirty="0" smtClean="0"/>
              <a:t>interpolation</a:t>
            </a:r>
            <a:r>
              <a:rPr lang="en-US" dirty="0" smtClean="0"/>
              <a:t> of color at points in-between those with known lighting or illumination, typically vertices of triangles or quads in a mesh</a:t>
            </a:r>
          </a:p>
          <a:p>
            <a:pPr lvl="1">
              <a:spcBef>
                <a:spcPts val="700"/>
              </a:spcBef>
              <a:spcAft>
                <a:spcPts val="700"/>
              </a:spcAft>
            </a:pPr>
            <a:r>
              <a:rPr lang="en-US" dirty="0" smtClean="0"/>
              <a:t>used in many real time graphics applications (e.g., games) since calculating illumination at a point is usually expensive.  In ray-tracing only do lighting for samples (based on pixels or sub-pixel samples for super-sampling)</a:t>
            </a:r>
          </a:p>
          <a:p>
            <a:pPr>
              <a:spcBef>
                <a:spcPts val="700"/>
              </a:spcBef>
              <a:spcAft>
                <a:spcPts val="700"/>
              </a:spcAft>
            </a:pPr>
            <a:r>
              <a:rPr lang="en-US" dirty="0" smtClean="0"/>
              <a:t>On the GPU processing triangles, lighting is calculated by a </a:t>
            </a:r>
            <a:r>
              <a:rPr lang="en-US" b="1" i="1" dirty="0" smtClean="0">
                <a:solidFill>
                  <a:srgbClr val="C00000"/>
                </a:solidFill>
              </a:rPr>
              <a:t>vertex </a:t>
            </a:r>
            <a:r>
              <a:rPr lang="en-US" b="1" i="1" dirty="0" err="1" smtClean="0">
                <a:solidFill>
                  <a:srgbClr val="C00000"/>
                </a:solidFill>
              </a:rPr>
              <a:t>shader</a:t>
            </a:r>
            <a:r>
              <a:rPr lang="en-US" dirty="0" smtClean="0"/>
              <a:t>, while shading is done by a fragment or </a:t>
            </a:r>
            <a:r>
              <a:rPr lang="en-US" b="1" i="1" dirty="0" smtClean="0">
                <a:solidFill>
                  <a:srgbClr val="C00000"/>
                </a:solidFill>
              </a:rPr>
              <a:t>pixel </a:t>
            </a:r>
            <a:r>
              <a:rPr lang="en-US" b="1" i="1" dirty="0" err="1" smtClean="0">
                <a:solidFill>
                  <a:srgbClr val="C00000"/>
                </a:solidFill>
              </a:rPr>
              <a:t>shader</a:t>
            </a:r>
            <a:r>
              <a:rPr lang="en-US" b="1" i="1" dirty="0" smtClean="0">
                <a:solidFill>
                  <a:srgbClr val="C00000"/>
                </a:solidFill>
              </a:rPr>
              <a:t> </a:t>
            </a:r>
            <a:endParaRPr lang="en-US" b="1" i="1" dirty="0">
              <a:solidFill>
                <a:srgbClr val="C00000"/>
              </a:solidFill>
            </a:endParaRPr>
          </a:p>
        </p:txBody>
      </p:sp>
      <p:sp>
        <p:nvSpPr>
          <p:cNvPr id="4" name="Footer Placeholder 3"/>
          <p:cNvSpPr>
            <a:spLocks noGrp="1"/>
          </p:cNvSpPr>
          <p:nvPr>
            <p:ph type="ftr" sz="quarter" idx="3"/>
          </p:nvPr>
        </p:nvSpPr>
        <p:spPr/>
        <p:txBody>
          <a:bodyPr/>
          <a:lstStyle/>
          <a:p>
            <a:r>
              <a:rPr lang="en-US" dirty="0" smtClean="0"/>
              <a:t>November 1, 2012</a:t>
            </a:r>
            <a:endParaRPr lang="en-US" dirty="0"/>
          </a:p>
        </p:txBody>
      </p:sp>
      <p:sp>
        <p:nvSpPr>
          <p:cNvPr id="2" name="Title 1"/>
          <p:cNvSpPr>
            <a:spLocks noGrp="1"/>
          </p:cNvSpPr>
          <p:nvPr>
            <p:ph type="title"/>
          </p:nvPr>
        </p:nvSpPr>
        <p:spPr/>
        <p:txBody>
          <a:bodyPr>
            <a:normAutofit fontScale="90000"/>
          </a:bodyPr>
          <a:lstStyle/>
          <a:p>
            <a:r>
              <a:rPr lang="en-US" dirty="0" smtClean="0"/>
              <a:t>Illumination and Shading</a:t>
            </a:r>
            <a:endParaRPr lang="en-US" dirty="0"/>
          </a:p>
        </p:txBody>
      </p:sp>
      <p:sp>
        <p:nvSpPr>
          <p:cNvPr id="6" name="Slide Number Placeholder 5"/>
          <p:cNvSpPr>
            <a:spLocks noGrp="1"/>
          </p:cNvSpPr>
          <p:nvPr>
            <p:ph type="sldNum" sz="quarter" idx="4"/>
          </p:nvPr>
        </p:nvSpPr>
        <p:spPr/>
        <p:txBody>
          <a:bodyPr/>
          <a:lstStyle/>
          <a:p>
            <a:fld id="{8B09B1D7-08F4-4981-B496-0018F6D397C3}" type="slidenum">
              <a:rPr lang="en-US" smtClean="0"/>
              <a:pPr/>
              <a:t>15</a:t>
            </a:fld>
            <a:r>
              <a:rPr lang="en-US" smtClean="0"/>
              <a:t> of 45</a:t>
            </a:r>
            <a:endParaRPr lang="en-US" dirty="0"/>
          </a:p>
        </p:txBody>
      </p:sp>
    </p:spTree>
    <p:extLst>
      <p:ext uri="{BB962C8B-B14F-4D97-AF65-F5344CB8AC3E}">
        <p14:creationId xmlns:p14="http://schemas.microsoft.com/office/powerpoint/2010/main" val="413684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3"/>
          </p:nvPr>
        </p:nvSpPr>
        <p:spPr/>
        <p:txBody>
          <a:bodyPr/>
          <a:lstStyle/>
          <a:p>
            <a:r>
              <a:rPr lang="en-US" dirty="0" smtClean="0"/>
              <a:t>November 1, 2012</a:t>
            </a:r>
            <a:endParaRPr lang="en-US" dirty="0"/>
          </a:p>
        </p:txBody>
      </p:sp>
      <p:sp>
        <p:nvSpPr>
          <p:cNvPr id="3" name="Content Placeholder 2"/>
          <p:cNvSpPr>
            <a:spLocks noGrp="1"/>
          </p:cNvSpPr>
          <p:nvPr>
            <p:ph sz="quarter" idx="1"/>
          </p:nvPr>
        </p:nvSpPr>
        <p:spPr>
          <a:xfrm>
            <a:off x="457200" y="1085850"/>
            <a:ext cx="3429000" cy="3600450"/>
          </a:xfrm>
        </p:spPr>
        <p:txBody>
          <a:bodyPr>
            <a:normAutofit fontScale="92500"/>
          </a:bodyPr>
          <a:lstStyle/>
          <a:p>
            <a:r>
              <a:rPr lang="en-US" dirty="0" smtClean="0">
                <a:solidFill>
                  <a:schemeClr val="bg1">
                    <a:lumMod val="50000"/>
                  </a:schemeClr>
                </a:solidFill>
              </a:rPr>
              <a:t>What is Light?</a:t>
            </a:r>
          </a:p>
          <a:p>
            <a:r>
              <a:rPr lang="en-US" dirty="0">
                <a:solidFill>
                  <a:schemeClr val="bg1">
                    <a:lumMod val="50000"/>
                  </a:schemeClr>
                </a:solidFill>
              </a:rPr>
              <a:t>Local vs. Global Illumination</a:t>
            </a:r>
          </a:p>
          <a:p>
            <a:r>
              <a:rPr lang="en-US" dirty="0" smtClean="0">
                <a:solidFill>
                  <a:schemeClr val="bg1">
                    <a:lumMod val="50000"/>
                  </a:schemeClr>
                </a:solidFill>
              </a:rPr>
              <a:t>The Rendering Equation</a:t>
            </a:r>
          </a:p>
          <a:p>
            <a:r>
              <a:rPr lang="en-US" dirty="0" smtClean="0">
                <a:solidFill>
                  <a:schemeClr val="bg1">
                    <a:lumMod val="50000"/>
                  </a:schemeClr>
                </a:solidFill>
              </a:rPr>
              <a:t>Illumination vs. Shading</a:t>
            </a:r>
          </a:p>
          <a:p>
            <a:r>
              <a:rPr lang="en-US" b="1" dirty="0" smtClean="0"/>
              <a:t>Computing Illumination</a:t>
            </a:r>
          </a:p>
          <a:p>
            <a:r>
              <a:rPr lang="en-US" dirty="0" smtClean="0"/>
              <a:t>Modeling Reflectance</a:t>
            </a:r>
          </a:p>
          <a:p>
            <a:r>
              <a:rPr lang="en-US" dirty="0" smtClean="0"/>
              <a:t>Illumination Models</a:t>
            </a:r>
          </a:p>
          <a:p>
            <a:r>
              <a:rPr lang="en-US" dirty="0" smtClean="0"/>
              <a:t>Shading Models</a:t>
            </a:r>
          </a:p>
          <a:p>
            <a:r>
              <a:rPr lang="en-US" dirty="0" smtClean="0"/>
              <a:t>Advanced Global Illumination Techniques</a:t>
            </a:r>
          </a:p>
          <a:p>
            <a:endParaRPr lang="en-US" dirty="0"/>
          </a:p>
        </p:txBody>
      </p:sp>
      <p:pic>
        <p:nvPicPr>
          <p:cNvPr id="5" name="Content Placeholder 4" descr="http://upload.wikimedia.org/wikipedia/commons/d/d8/Caustics.jpg"/>
          <p:cNvPicPr>
            <a:picLocks noGrp="1" noChangeAspect="1" noChangeArrowheads="1"/>
          </p:cNvPicPr>
          <p:nvPr>
            <p:ph sz="quarter" idx="10"/>
          </p:nvPr>
        </p:nvPicPr>
        <p:blipFill>
          <a:blip r:embed="rId3" cstate="print"/>
          <a:stretch>
            <a:fillRect/>
          </a:stretch>
        </p:blipFill>
        <p:spPr bwMode="auto">
          <a:xfrm>
            <a:off x="5154931" y="1504950"/>
            <a:ext cx="3025140" cy="2209800"/>
          </a:xfrm>
          <a:prstGeom prst="rect">
            <a:avLst/>
          </a:prstGeom>
          <a:noFill/>
        </p:spPr>
      </p:pic>
      <p:sp>
        <p:nvSpPr>
          <p:cNvPr id="2" name="Title 1"/>
          <p:cNvSpPr>
            <a:spLocks noGrp="1"/>
          </p:cNvSpPr>
          <p:nvPr>
            <p:ph type="title"/>
          </p:nvPr>
        </p:nvSpPr>
        <p:spPr>
          <a:xfrm>
            <a:off x="457200" y="514350"/>
            <a:ext cx="8229600" cy="457200"/>
          </a:xfrm>
        </p:spPr>
        <p:txBody>
          <a:bodyPr>
            <a:normAutofit fontScale="90000"/>
          </a:bodyPr>
          <a:lstStyle/>
          <a:p>
            <a:r>
              <a:rPr lang="en-US" smtClean="0"/>
              <a:t>Outline</a:t>
            </a:r>
            <a:endParaRPr lang="en-US" dirty="0"/>
          </a:p>
        </p:txBody>
      </p:sp>
      <p:sp>
        <p:nvSpPr>
          <p:cNvPr id="4" name="Slide Number Placeholder 3"/>
          <p:cNvSpPr>
            <a:spLocks noGrp="1"/>
          </p:cNvSpPr>
          <p:nvPr>
            <p:ph type="sldNum" sz="quarter" idx="4"/>
          </p:nvPr>
        </p:nvSpPr>
        <p:spPr/>
        <p:txBody>
          <a:bodyPr/>
          <a:lstStyle/>
          <a:p>
            <a:fld id="{8317B451-FFF9-45C2-942C-A416B41A0C42}" type="slidenum">
              <a:rPr lang="en-US" smtClean="0"/>
              <a:pPr/>
              <a:t>16</a:t>
            </a:fld>
            <a:r>
              <a:rPr lang="en-US" smtClean="0"/>
              <a:t> of 45</a:t>
            </a:r>
            <a:endParaRPr lang="en-US" dirty="0"/>
          </a:p>
        </p:txBody>
      </p:sp>
    </p:spTree>
    <p:extLst>
      <p:ext uri="{BB962C8B-B14F-4D97-AF65-F5344CB8AC3E}">
        <p14:creationId xmlns:p14="http://schemas.microsoft.com/office/powerpoint/2010/main" val="1870130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457200" y="971550"/>
            <a:ext cx="8229600" cy="3771900"/>
          </a:xfrm>
        </p:spPr>
        <p:txBody>
          <a:bodyPr>
            <a:normAutofit fontScale="85000" lnSpcReduction="20000"/>
          </a:bodyPr>
          <a:lstStyle/>
          <a:p>
            <a:pPr>
              <a:spcBef>
                <a:spcPts val="500"/>
              </a:spcBef>
              <a:spcAft>
                <a:spcPts val="500"/>
              </a:spcAft>
            </a:pPr>
            <a:r>
              <a:rPr lang="en-US" dirty="0" smtClean="0"/>
              <a:t>Illumination can be computed by:</a:t>
            </a:r>
          </a:p>
          <a:p>
            <a:pPr lvl="1">
              <a:spcAft>
                <a:spcPts val="500"/>
              </a:spcAft>
            </a:pPr>
            <a:r>
              <a:rPr lang="en-US" b="1" i="1" dirty="0" smtClean="0"/>
              <a:t>Light transport simulation:</a:t>
            </a:r>
            <a:r>
              <a:rPr lang="en-US" dirty="0" smtClean="0"/>
              <a:t> Evaluate illumination with enough samples to produce a final image without any guessing / shading, both for direct and for indirect components</a:t>
            </a:r>
          </a:p>
          <a:p>
            <a:pPr lvl="2">
              <a:spcAft>
                <a:spcPts val="500"/>
              </a:spcAft>
            </a:pPr>
            <a:r>
              <a:rPr lang="en-US" dirty="0"/>
              <a:t>o</a:t>
            </a:r>
            <a:r>
              <a:rPr lang="en-US" dirty="0" smtClean="0"/>
              <a:t>ften used for high quality renderers and movies</a:t>
            </a:r>
          </a:p>
          <a:p>
            <a:pPr lvl="2">
              <a:spcAft>
                <a:spcPts val="500"/>
              </a:spcAft>
            </a:pPr>
            <a:r>
              <a:rPr lang="en-US" dirty="0"/>
              <a:t>some implementations can run in real time on the GPU, but more complex lighting models </a:t>
            </a:r>
            <a:r>
              <a:rPr lang="en-US" dirty="0" smtClean="0"/>
              <a:t>that are difficult to parallelize for GPUs are still run on the CPU</a:t>
            </a:r>
            <a:endParaRPr lang="en-US" dirty="0"/>
          </a:p>
          <a:p>
            <a:pPr lvl="2">
              <a:spcAft>
                <a:spcPts val="500"/>
              </a:spcAft>
            </a:pPr>
            <a:r>
              <a:rPr lang="en-US" dirty="0" smtClean="0"/>
              <a:t>renders of highest quality can take days for a single frame, even on modern distributed CPU render farms and/or GPU render farms</a:t>
            </a:r>
          </a:p>
          <a:p>
            <a:pPr lvl="2">
              <a:spcAft>
                <a:spcPts val="500"/>
              </a:spcAft>
            </a:pPr>
            <a:r>
              <a:rPr lang="en-US" dirty="0" smtClean="0"/>
              <a:t>Many simulations use stochastic sampling: path tracing, photon mapping, metropolis light transport</a:t>
            </a:r>
          </a:p>
          <a:p>
            <a:pPr lvl="1">
              <a:spcAft>
                <a:spcPts val="500"/>
              </a:spcAft>
            </a:pPr>
            <a:r>
              <a:rPr lang="en-US" b="1" i="1" dirty="0" smtClean="0"/>
              <a:t>Polygon </a:t>
            </a:r>
            <a:r>
              <a:rPr lang="en-US" b="1" i="1" dirty="0"/>
              <a:t>rendering: </a:t>
            </a:r>
            <a:r>
              <a:rPr lang="en-US" dirty="0"/>
              <a:t>Evaluate illumination at several samples, and shade (using a shading model) in between to produce pixels in the final image</a:t>
            </a:r>
          </a:p>
          <a:p>
            <a:pPr lvl="2">
              <a:spcAft>
                <a:spcPts val="500"/>
              </a:spcAft>
            </a:pPr>
            <a:r>
              <a:rPr lang="en-US" dirty="0" smtClean="0"/>
              <a:t>often </a:t>
            </a:r>
            <a:r>
              <a:rPr lang="en-US" dirty="0"/>
              <a:t>used in real-time applications such as computer </a:t>
            </a:r>
            <a:r>
              <a:rPr lang="en-US" dirty="0" smtClean="0"/>
              <a:t>games, done in GPU</a:t>
            </a:r>
            <a:endParaRPr lang="en-US" dirty="0"/>
          </a:p>
          <a:p>
            <a:pPr lvl="2">
              <a:spcAft>
                <a:spcPts val="500"/>
              </a:spcAft>
            </a:pPr>
            <a:r>
              <a:rPr lang="en-US" dirty="0" smtClean="0"/>
              <a:t>lower quality than </a:t>
            </a:r>
            <a:r>
              <a:rPr lang="en-US" dirty="0"/>
              <a:t>light transport </a:t>
            </a:r>
            <a:r>
              <a:rPr lang="en-US" dirty="0" smtClean="0"/>
              <a:t>simulation, but with various additions such as maps (bump, displacement, environment), can obtain satisfactory results</a:t>
            </a:r>
          </a:p>
        </p:txBody>
      </p:sp>
      <p:sp>
        <p:nvSpPr>
          <p:cNvPr id="2" name="Footer Placeholder 1"/>
          <p:cNvSpPr>
            <a:spLocks noGrp="1"/>
          </p:cNvSpPr>
          <p:nvPr>
            <p:ph type="ftr" sz="quarter" idx="3"/>
          </p:nvPr>
        </p:nvSpPr>
        <p:spPr/>
        <p:txBody>
          <a:bodyPr/>
          <a:lstStyle/>
          <a:p>
            <a:r>
              <a:rPr lang="en-US" dirty="0" smtClean="0"/>
              <a:t>November 1, 2012</a:t>
            </a:r>
            <a:endParaRPr lang="en-US" dirty="0"/>
          </a:p>
        </p:txBody>
      </p:sp>
      <p:sp>
        <p:nvSpPr>
          <p:cNvPr id="7" name="Title 6"/>
          <p:cNvSpPr>
            <a:spLocks noGrp="1"/>
          </p:cNvSpPr>
          <p:nvPr>
            <p:ph type="title"/>
          </p:nvPr>
        </p:nvSpPr>
        <p:spPr/>
        <p:txBody>
          <a:bodyPr>
            <a:normAutofit fontScale="90000"/>
          </a:bodyPr>
          <a:lstStyle/>
          <a:p>
            <a:r>
              <a:rPr lang="en-US" dirty="0" smtClean="0"/>
              <a:t>Illumination Models: </a:t>
            </a:r>
            <a:r>
              <a:rPr lang="en-US" b="1" dirty="0" smtClean="0"/>
              <a:t>Computing Illumination</a:t>
            </a:r>
            <a:endParaRPr lang="en-US" dirty="0"/>
          </a:p>
        </p:txBody>
      </p:sp>
      <p:sp>
        <p:nvSpPr>
          <p:cNvPr id="4" name="Slide Number Placeholder 3"/>
          <p:cNvSpPr>
            <a:spLocks noGrp="1"/>
          </p:cNvSpPr>
          <p:nvPr>
            <p:ph type="sldNum" sz="quarter" idx="4"/>
          </p:nvPr>
        </p:nvSpPr>
        <p:spPr/>
        <p:txBody>
          <a:bodyPr/>
          <a:lstStyle/>
          <a:p>
            <a:fld id="{8B09B1D7-08F4-4981-B496-0018F6D397C3}" type="slidenum">
              <a:rPr lang="en-US" smtClean="0"/>
              <a:pPr/>
              <a:t>17</a:t>
            </a:fld>
            <a:r>
              <a:rPr lang="en-US" smtClean="0"/>
              <a:t> of 45</a:t>
            </a:r>
            <a:endParaRPr lang="en-US" dirty="0"/>
          </a:p>
        </p:txBody>
      </p:sp>
    </p:spTree>
    <p:extLst>
      <p:ext uri="{BB962C8B-B14F-4D97-AF65-F5344CB8AC3E}">
        <p14:creationId xmlns:p14="http://schemas.microsoft.com/office/powerpoint/2010/main" val="83795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228600" y="1047750"/>
            <a:ext cx="8915400" cy="1943100"/>
          </a:xfrm>
        </p:spPr>
        <p:txBody>
          <a:bodyPr>
            <a:normAutofit fontScale="85000" lnSpcReduction="10000"/>
          </a:bodyPr>
          <a:lstStyle/>
          <a:p>
            <a:r>
              <a:rPr lang="en-US" dirty="0" smtClean="0"/>
              <a:t>In Ray assignment, you will consider </a:t>
            </a:r>
            <a:r>
              <a:rPr lang="en-US" i="1" dirty="0" smtClean="0"/>
              <a:t>light attenuation </a:t>
            </a:r>
            <a:r>
              <a:rPr lang="en-US" dirty="0"/>
              <a:t>(affects all models)</a:t>
            </a:r>
          </a:p>
          <a:p>
            <a:r>
              <a:rPr lang="en-US" dirty="0"/>
              <a:t>A</a:t>
            </a:r>
            <a:r>
              <a:rPr lang="en-US" dirty="0" smtClean="0"/>
              <a:t>mount of light </a:t>
            </a:r>
            <a:r>
              <a:rPr lang="en-US" dirty="0"/>
              <a:t>that illuminates </a:t>
            </a:r>
            <a:r>
              <a:rPr lang="en-US" dirty="0" smtClean="0"/>
              <a:t>an object decreases with square of distance between them</a:t>
            </a:r>
          </a:p>
          <a:p>
            <a:r>
              <a:rPr lang="en-US" dirty="0" smtClean="0"/>
              <a:t>For a given 3D angle (solid angle), the area it covers grows with the square of the distance</a:t>
            </a:r>
          </a:p>
          <a:p>
            <a:pPr lvl="1"/>
            <a:r>
              <a:rPr lang="en-US" dirty="0" smtClean="0"/>
              <a:t>Intensity of light per unit area falls off with the inverse square</a:t>
            </a:r>
          </a:p>
          <a:p>
            <a:pPr lvl="1"/>
            <a:r>
              <a:rPr lang="en-US" dirty="0" smtClean="0"/>
              <a:t>Conversely, for a fixed area, the angle it covers decreases with the square of the distance</a:t>
            </a:r>
          </a:p>
        </p:txBody>
      </p:sp>
      <p:sp>
        <p:nvSpPr>
          <p:cNvPr id="3" name="Footer Placeholder 2"/>
          <p:cNvSpPr>
            <a:spLocks noGrp="1"/>
          </p:cNvSpPr>
          <p:nvPr>
            <p:ph type="ftr" sz="quarter" idx="3"/>
          </p:nvPr>
        </p:nvSpPr>
        <p:spPr/>
        <p:txBody>
          <a:bodyPr/>
          <a:lstStyle/>
          <a:p>
            <a:r>
              <a:rPr lang="en-US" dirty="0" smtClean="0"/>
              <a:t>November 1, 2012</a:t>
            </a:r>
            <a:endParaRPr lang="en-US" dirty="0"/>
          </a:p>
        </p:txBody>
      </p:sp>
      <p:sp>
        <p:nvSpPr>
          <p:cNvPr id="5" name="Title 4"/>
          <p:cNvSpPr>
            <a:spLocks noGrp="1"/>
          </p:cNvSpPr>
          <p:nvPr>
            <p:ph type="title"/>
          </p:nvPr>
        </p:nvSpPr>
        <p:spPr/>
        <p:txBody>
          <a:bodyPr>
            <a:normAutofit fontScale="90000"/>
          </a:bodyPr>
          <a:lstStyle/>
          <a:p>
            <a:r>
              <a:rPr lang="en-US" dirty="0" smtClean="0"/>
              <a:t>Light Transport: Inverse Square Law</a:t>
            </a:r>
            <a:endParaRPr lang="en-US"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841482"/>
            <a:ext cx="2847979" cy="2016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fld id="{8B09B1D7-08F4-4981-B496-0018F6D397C3}" type="slidenum">
              <a:rPr lang="en-US" smtClean="0"/>
              <a:pPr/>
              <a:t>18</a:t>
            </a:fld>
            <a:r>
              <a:rPr lang="en-US" smtClean="0"/>
              <a:t> of 45</a:t>
            </a:r>
            <a:endParaRPr lang="en-US" dirty="0"/>
          </a:p>
        </p:txBody>
      </p:sp>
    </p:spTree>
    <p:extLst>
      <p:ext uri="{BB962C8B-B14F-4D97-AF65-F5344CB8AC3E}">
        <p14:creationId xmlns:p14="http://schemas.microsoft.com/office/powerpoint/2010/main" val="310053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dirty="0" smtClean="0"/>
              <a:t>November 1, 2012</a:t>
            </a:r>
            <a:endParaRPr lang="en-US" dirty="0"/>
          </a:p>
        </p:txBody>
      </p:sp>
      <p:sp>
        <p:nvSpPr>
          <p:cNvPr id="3" name="Content Placeholder 2"/>
          <p:cNvSpPr>
            <a:spLocks noGrp="1"/>
          </p:cNvSpPr>
          <p:nvPr>
            <p:ph sz="quarter" idx="1"/>
          </p:nvPr>
        </p:nvSpPr>
        <p:spPr>
          <a:xfrm>
            <a:off x="457200" y="1085850"/>
            <a:ext cx="3429000" cy="3600450"/>
          </a:xfrm>
        </p:spPr>
        <p:txBody>
          <a:bodyPr>
            <a:normAutofit fontScale="92500"/>
          </a:bodyPr>
          <a:lstStyle/>
          <a:p>
            <a:r>
              <a:rPr lang="en-US" dirty="0" smtClean="0">
                <a:solidFill>
                  <a:schemeClr val="bg1">
                    <a:lumMod val="50000"/>
                  </a:schemeClr>
                </a:solidFill>
              </a:rPr>
              <a:t>What is Light?</a:t>
            </a:r>
          </a:p>
          <a:p>
            <a:r>
              <a:rPr lang="en-US" dirty="0">
                <a:solidFill>
                  <a:schemeClr val="bg1">
                    <a:lumMod val="50000"/>
                  </a:schemeClr>
                </a:solidFill>
              </a:rPr>
              <a:t>Local vs. Global Illumination</a:t>
            </a:r>
          </a:p>
          <a:p>
            <a:r>
              <a:rPr lang="en-US" dirty="0" smtClean="0">
                <a:solidFill>
                  <a:schemeClr val="bg1">
                    <a:lumMod val="50000"/>
                  </a:schemeClr>
                </a:solidFill>
              </a:rPr>
              <a:t>The Rendering Equation</a:t>
            </a:r>
          </a:p>
          <a:p>
            <a:r>
              <a:rPr lang="en-US" dirty="0" smtClean="0">
                <a:solidFill>
                  <a:schemeClr val="bg1">
                    <a:lumMod val="50000"/>
                  </a:schemeClr>
                </a:solidFill>
              </a:rPr>
              <a:t>Illumination vs. Shading</a:t>
            </a:r>
          </a:p>
          <a:p>
            <a:r>
              <a:rPr lang="en-US" dirty="0" smtClean="0">
                <a:solidFill>
                  <a:schemeClr val="bg1">
                    <a:lumMod val="50000"/>
                  </a:schemeClr>
                </a:solidFill>
              </a:rPr>
              <a:t>Computing Illumination</a:t>
            </a:r>
          </a:p>
          <a:p>
            <a:r>
              <a:rPr lang="en-US" b="1" dirty="0" smtClean="0"/>
              <a:t>Modeling Reflectance</a:t>
            </a:r>
          </a:p>
          <a:p>
            <a:r>
              <a:rPr lang="en-US" dirty="0" smtClean="0"/>
              <a:t>Illumination Models</a:t>
            </a:r>
          </a:p>
          <a:p>
            <a:r>
              <a:rPr lang="en-US" dirty="0" smtClean="0"/>
              <a:t>Shading Models</a:t>
            </a:r>
          </a:p>
          <a:p>
            <a:r>
              <a:rPr lang="en-US" dirty="0" smtClean="0"/>
              <a:t>Advanced Global Illumination Techniques</a:t>
            </a:r>
          </a:p>
          <a:p>
            <a:endParaRPr lang="en-US" dirty="0"/>
          </a:p>
        </p:txBody>
      </p:sp>
      <p:pic>
        <p:nvPicPr>
          <p:cNvPr id="7" name="Picture 2" descr="Best picture gallery - artistic photo, bubble with reflection, by d ha rm e sh"/>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tretch>
            <a:fillRect/>
          </a:stretch>
        </p:blipFill>
        <p:spPr bwMode="auto">
          <a:xfrm>
            <a:off x="4648200" y="1123950"/>
            <a:ext cx="4038600" cy="28317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514350"/>
            <a:ext cx="8229600" cy="457200"/>
          </a:xfrm>
        </p:spPr>
        <p:txBody>
          <a:bodyPr>
            <a:normAutofit fontScale="90000"/>
          </a:bodyPr>
          <a:lstStyle/>
          <a:p>
            <a:r>
              <a:rPr lang="en-US" dirty="0" smtClean="0"/>
              <a:t>Outline</a:t>
            </a:r>
            <a:endParaRPr lang="en-US" dirty="0"/>
          </a:p>
        </p:txBody>
      </p:sp>
      <p:sp>
        <p:nvSpPr>
          <p:cNvPr id="6" name="Rectangle 5"/>
          <p:cNvSpPr/>
          <p:nvPr/>
        </p:nvSpPr>
        <p:spPr>
          <a:xfrm>
            <a:off x="4648200" y="4000500"/>
            <a:ext cx="3820598" cy="369332"/>
          </a:xfrm>
          <a:prstGeom prst="rect">
            <a:avLst/>
          </a:prstGeom>
        </p:spPr>
        <p:txBody>
          <a:bodyPr wrap="none">
            <a:spAutoFit/>
          </a:bodyPr>
          <a:lstStyle/>
          <a:p>
            <a:r>
              <a:rPr lang="en-US" i="1" dirty="0"/>
              <a:t>bubble with reflection, by </a:t>
            </a:r>
            <a:r>
              <a:rPr lang="en-US" i="1" dirty="0" smtClean="0">
                <a:hlinkClick r:id="rId4"/>
              </a:rPr>
              <a:t>d ha </a:t>
            </a:r>
            <a:r>
              <a:rPr lang="en-US" i="1" dirty="0" err="1" smtClean="0">
                <a:hlinkClick r:id="rId4"/>
              </a:rPr>
              <a:t>rm</a:t>
            </a:r>
            <a:r>
              <a:rPr lang="en-US" i="1" dirty="0" smtClean="0">
                <a:hlinkClick r:id="rId4"/>
              </a:rPr>
              <a:t> e </a:t>
            </a:r>
            <a:r>
              <a:rPr lang="en-US" i="1" dirty="0" err="1" smtClean="0">
                <a:hlinkClick r:id="rId4"/>
              </a:rPr>
              <a:t>sh</a:t>
            </a:r>
            <a:endParaRPr lang="en-US" i="1" dirty="0"/>
          </a:p>
        </p:txBody>
      </p:sp>
      <p:sp>
        <p:nvSpPr>
          <p:cNvPr id="4" name="Slide Number Placeholder 3"/>
          <p:cNvSpPr>
            <a:spLocks noGrp="1"/>
          </p:cNvSpPr>
          <p:nvPr>
            <p:ph type="sldNum" sz="quarter" idx="4"/>
          </p:nvPr>
        </p:nvSpPr>
        <p:spPr/>
        <p:txBody>
          <a:bodyPr/>
          <a:lstStyle/>
          <a:p>
            <a:fld id="{8317B451-FFF9-45C2-942C-A416B41A0C42}" type="slidenum">
              <a:rPr lang="en-US" smtClean="0"/>
              <a:pPr/>
              <a:t>19</a:t>
            </a:fld>
            <a:r>
              <a:rPr lang="en-US" smtClean="0"/>
              <a:t> of 45</a:t>
            </a:r>
            <a:endParaRPr lang="en-US" dirty="0"/>
          </a:p>
        </p:txBody>
      </p:sp>
    </p:spTree>
    <p:extLst>
      <p:ext uri="{BB962C8B-B14F-4D97-AF65-F5344CB8AC3E}">
        <p14:creationId xmlns:p14="http://schemas.microsoft.com/office/powerpoint/2010/main" val="1815231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3"/>
          </p:nvPr>
        </p:nvSpPr>
        <p:spPr/>
        <p:txBody>
          <a:bodyPr/>
          <a:lstStyle/>
          <a:p>
            <a:r>
              <a:rPr lang="en-US" dirty="0" smtClean="0"/>
              <a:t>November 1, 2012</a:t>
            </a:r>
            <a:endParaRPr lang="en-US" dirty="0"/>
          </a:p>
        </p:txBody>
      </p:sp>
      <p:sp>
        <p:nvSpPr>
          <p:cNvPr id="3" name="Content Placeholder 2"/>
          <p:cNvSpPr>
            <a:spLocks noGrp="1"/>
          </p:cNvSpPr>
          <p:nvPr>
            <p:ph sz="quarter" idx="1"/>
          </p:nvPr>
        </p:nvSpPr>
        <p:spPr>
          <a:xfrm>
            <a:off x="457200" y="1085850"/>
            <a:ext cx="3429000" cy="3600450"/>
          </a:xfrm>
        </p:spPr>
        <p:txBody>
          <a:bodyPr>
            <a:normAutofit fontScale="92500"/>
          </a:bodyPr>
          <a:lstStyle/>
          <a:p>
            <a:r>
              <a:rPr lang="en-US" b="1" dirty="0" smtClean="0"/>
              <a:t>What is Light?</a:t>
            </a:r>
          </a:p>
          <a:p>
            <a:r>
              <a:rPr lang="en-US" dirty="0" smtClean="0"/>
              <a:t>Local vs. Global Illumination</a:t>
            </a:r>
          </a:p>
          <a:p>
            <a:r>
              <a:rPr lang="en-US" dirty="0" smtClean="0"/>
              <a:t>The Rendering Equation</a:t>
            </a:r>
          </a:p>
          <a:p>
            <a:r>
              <a:rPr lang="en-US" dirty="0" smtClean="0"/>
              <a:t>Illumination vs. Shading</a:t>
            </a:r>
          </a:p>
          <a:p>
            <a:r>
              <a:rPr lang="en-US" dirty="0" smtClean="0"/>
              <a:t>Computing Illumination</a:t>
            </a:r>
          </a:p>
          <a:p>
            <a:r>
              <a:rPr lang="en-US" dirty="0" smtClean="0"/>
              <a:t>Modeling Reflectance</a:t>
            </a:r>
          </a:p>
          <a:p>
            <a:r>
              <a:rPr lang="en-US" dirty="0" smtClean="0"/>
              <a:t>Illumination Models</a:t>
            </a:r>
          </a:p>
          <a:p>
            <a:r>
              <a:rPr lang="en-US" dirty="0" smtClean="0"/>
              <a:t>Shading Models</a:t>
            </a:r>
          </a:p>
          <a:p>
            <a:r>
              <a:rPr lang="en-US" dirty="0" smtClean="0"/>
              <a:t>Advanced Global Illumination Techniques</a:t>
            </a:r>
          </a:p>
          <a:p>
            <a:endParaRPr lang="en-US" dirty="0"/>
          </a:p>
        </p:txBody>
      </p:sp>
      <p:sp>
        <p:nvSpPr>
          <p:cNvPr id="2" name="Title 1"/>
          <p:cNvSpPr>
            <a:spLocks noGrp="1"/>
          </p:cNvSpPr>
          <p:nvPr>
            <p:ph type="title"/>
          </p:nvPr>
        </p:nvSpPr>
        <p:spPr>
          <a:xfrm>
            <a:off x="457200" y="514350"/>
            <a:ext cx="8229600" cy="457200"/>
          </a:xfrm>
        </p:spPr>
        <p:txBody>
          <a:bodyPr>
            <a:normAutofit fontScale="90000"/>
          </a:bodyPr>
          <a:lstStyle/>
          <a:p>
            <a:r>
              <a:rPr lang="en-US" smtClean="0"/>
              <a:t>Outline</a:t>
            </a:r>
            <a:endParaRPr lang="en-US" dirty="0"/>
          </a:p>
        </p:txBody>
      </p:sp>
      <p:sp>
        <p:nvSpPr>
          <p:cNvPr id="6" name="TextBox 5"/>
          <p:cNvSpPr txBox="1"/>
          <p:nvPr/>
        </p:nvSpPr>
        <p:spPr>
          <a:xfrm>
            <a:off x="3962400" y="4705350"/>
            <a:ext cx="4038600" cy="461665"/>
          </a:xfrm>
          <a:prstGeom prst="rect">
            <a:avLst/>
          </a:prstGeom>
          <a:noFill/>
        </p:spPr>
        <p:txBody>
          <a:bodyPr wrap="square" rtlCol="0">
            <a:spAutoFit/>
          </a:bodyPr>
          <a:lstStyle/>
          <a:p>
            <a:r>
              <a:rPr lang="en-US" sz="1200" dirty="0" smtClean="0"/>
              <a:t>Photo source </a:t>
            </a:r>
            <a:r>
              <a:rPr lang="en-US" sz="1200" dirty="0"/>
              <a:t>: </a:t>
            </a:r>
            <a:r>
              <a:rPr lang="en-US" sz="1200" dirty="0">
                <a:hlinkClick r:id="rId3"/>
              </a:rPr>
              <a:t>http://</a:t>
            </a:r>
            <a:r>
              <a:rPr lang="en-US" sz="1200" dirty="0" smtClean="0">
                <a:hlinkClick r:id="rId3"/>
              </a:rPr>
              <a:t>www.overclock.net/art-graphics/251218-kerkythea-shaded-lightsource-test.html</a:t>
            </a:r>
            <a:r>
              <a:rPr lang="en-US" sz="1200" dirty="0" smtClean="0"/>
              <a:t> </a:t>
            </a:r>
          </a:p>
        </p:txBody>
      </p:sp>
      <p:pic>
        <p:nvPicPr>
          <p:cNvPr id="276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666750"/>
            <a:ext cx="46482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fld id="{8317B451-FFF9-45C2-942C-A416B41A0C42}" type="slidenum">
              <a:rPr lang="en-US" smtClean="0"/>
              <a:pPr/>
              <a:t>2</a:t>
            </a:fld>
            <a:r>
              <a:rPr lang="en-US" smtClean="0"/>
              <a:t> of 45</a:t>
            </a:r>
            <a:endParaRPr lang="en-US" dirty="0"/>
          </a:p>
        </p:txBody>
      </p:sp>
    </p:spTree>
    <p:extLst>
      <p:ext uri="{BB962C8B-B14F-4D97-AF65-F5344CB8AC3E}">
        <p14:creationId xmlns:p14="http://schemas.microsoft.com/office/powerpoint/2010/main" val="2001612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457200" y="971550"/>
                <a:ext cx="8458200" cy="1567151"/>
              </a:xfrm>
            </p:spPr>
            <p:txBody>
              <a:bodyPr>
                <a:normAutofit fontScale="85000" lnSpcReduction="20000"/>
              </a:bodyPr>
              <a:lstStyle/>
              <a:p>
                <a:r>
                  <a:rPr lang="en-US" dirty="0" smtClean="0"/>
                  <a:t>Light arriving at a surface can scatter in many directions</a:t>
                </a:r>
              </a:p>
              <a:p>
                <a:pPr lvl="1"/>
                <a:r>
                  <a:rPr lang="en-US" dirty="0" smtClean="0"/>
                  <a:t>The direction of scattering is determined by the material</a:t>
                </a:r>
              </a:p>
              <a:p>
                <a:pPr lvl="1"/>
                <a:r>
                  <a:rPr lang="en-US" dirty="0" smtClean="0"/>
                  <a:t>Intensity at a given outgoing direction is dependent on incoming direction and material properties (how much energy it absorbs, how much it reflects diffusely  vs. </a:t>
                </a:r>
                <a:r>
                  <a:rPr lang="en-US" dirty="0" err="1" smtClean="0"/>
                  <a:t>specularly</a:t>
                </a:r>
                <a:r>
                  <a:rPr lang="en-US" dirty="0" smtClean="0"/>
                  <a:t>, etc.)</a:t>
                </a:r>
              </a:p>
              <a:p>
                <a:r>
                  <a:rPr lang="en-US" dirty="0" smtClean="0"/>
                  <a:t>Measurement of reflectance is called the</a:t>
                </a:r>
                <a:br>
                  <a:rPr lang="en-US" dirty="0" smtClean="0"/>
                </a:br>
                <a:r>
                  <a:rPr lang="en-US" b="1" i="1" dirty="0" smtClean="0">
                    <a:solidFill>
                      <a:srgbClr val="C00000"/>
                    </a:solidFill>
                  </a:rPr>
                  <a:t>bidirectional </a:t>
                </a:r>
                <a:r>
                  <a:rPr lang="en-US" b="1" i="1" dirty="0">
                    <a:solidFill>
                      <a:srgbClr val="C00000"/>
                    </a:solidFill>
                  </a:rPr>
                  <a:t>reflectance distribution function</a:t>
                </a:r>
                <a:r>
                  <a:rPr lang="en-US" dirty="0" smtClean="0"/>
                  <a:t> (</a:t>
                </a:r>
                <a:r>
                  <a:rPr lang="en-US" b="1" i="1" dirty="0">
                    <a:solidFill>
                      <a:srgbClr val="C00000"/>
                    </a:solidFill>
                  </a:rPr>
                  <a:t>BRDF</a:t>
                </a:r>
                <a:r>
                  <a:rPr lang="en-US" dirty="0" smtClean="0"/>
                  <a:t>), denoted </a:t>
                </a:r>
                <a14:m>
                  <m:oMath xmlns:m="http://schemas.openxmlformats.org/officeDocument/2006/math">
                    <m:r>
                      <a:rPr lang="en-US" dirty="0" smtClean="0">
                        <a:latin typeface="Cambria Math"/>
                      </a:rPr>
                      <m:t>𝜌</m:t>
                    </m:r>
                    <m:r>
                      <a:rPr lang="en-US" dirty="0" smtClean="0">
                        <a:latin typeface="Cambria Math"/>
                      </a:rPr>
                      <m:t> </m:t>
                    </m:r>
                    <m:d>
                      <m:dPr>
                        <m:ctrlPr>
                          <a:rPr lang="en-US" i="1" dirty="0" smtClean="0">
                            <a:latin typeface="Cambria Math"/>
                          </a:rPr>
                        </m:ctrlPr>
                      </m:dPr>
                      <m:e>
                        <m:r>
                          <a:rPr lang="en-US" dirty="0" smtClean="0">
                            <a:latin typeface="Cambria Math"/>
                          </a:rPr>
                          <m:t>𝑟h𝑜</m:t>
                        </m:r>
                      </m:e>
                    </m:d>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457200" y="971550"/>
                <a:ext cx="8458200" cy="1567151"/>
              </a:xfrm>
              <a:blipFill rotWithShape="1">
                <a:blip r:embed="rId3"/>
                <a:stretch>
                  <a:fillRect t="-4280"/>
                </a:stretch>
              </a:blipFill>
            </p:spPr>
            <p:txBody>
              <a:bodyPr/>
              <a:lstStyle/>
              <a:p>
                <a:r>
                  <a:rPr lang="en-US">
                    <a:noFill/>
                  </a:rPr>
                  <a:t> </a:t>
                </a:r>
              </a:p>
            </p:txBody>
          </p:sp>
        </mc:Fallback>
      </mc:AlternateContent>
      <p:sp>
        <p:nvSpPr>
          <p:cNvPr id="5" name="Footer Placeholder 4"/>
          <p:cNvSpPr>
            <a:spLocks noGrp="1"/>
          </p:cNvSpPr>
          <p:nvPr>
            <p:ph type="ftr" sz="quarter" idx="3"/>
          </p:nvPr>
        </p:nvSpPr>
        <p:spPr/>
        <p:txBody>
          <a:bodyPr/>
          <a:lstStyle/>
          <a:p>
            <a:r>
              <a:rPr lang="en-US" dirty="0" smtClean="0"/>
              <a:t>November 1, 2012</a:t>
            </a:r>
            <a:endParaRPr lang="en-US" dirty="0"/>
          </a:p>
        </p:txBody>
      </p:sp>
      <p:sp>
        <p:nvSpPr>
          <p:cNvPr id="2" name="Title 1"/>
          <p:cNvSpPr>
            <a:spLocks noGrp="1"/>
          </p:cNvSpPr>
          <p:nvPr>
            <p:ph type="title"/>
          </p:nvPr>
        </p:nvSpPr>
        <p:spPr/>
        <p:txBody>
          <a:bodyPr>
            <a:normAutofit fontScale="90000"/>
          </a:bodyPr>
          <a:lstStyle/>
          <a:p>
            <a:r>
              <a:rPr lang="en-US" dirty="0"/>
              <a:t>Modeling Reflectance: </a:t>
            </a:r>
            <a:r>
              <a:rPr lang="en-US" b="1" dirty="0"/>
              <a:t>The </a:t>
            </a:r>
            <a:r>
              <a:rPr lang="en-US" b="1" dirty="0" smtClean="0"/>
              <a:t>BRDF (1/2)</a:t>
            </a:r>
            <a:endParaRPr lang="en-US" b="1" dirty="0"/>
          </a:p>
        </p:txBody>
      </p:sp>
      <p:sp>
        <p:nvSpPr>
          <p:cNvPr id="18" name="Right Arrow 26"/>
          <p:cNvSpPr/>
          <p:nvPr/>
        </p:nvSpPr>
        <p:spPr>
          <a:xfrm rot="19220684">
            <a:off x="2567427" y="2542147"/>
            <a:ext cx="4047671" cy="2362687"/>
          </a:xfrm>
          <a:custGeom>
            <a:avLst/>
            <a:gdLst/>
            <a:ahLst/>
            <a:cxnLst/>
            <a:rect l="l" t="t" r="r" b="b"/>
            <a:pathLst>
              <a:path w="3607215" h="2096139">
                <a:moveTo>
                  <a:pt x="3166343" y="706765"/>
                </a:moveTo>
                <a:lnTo>
                  <a:pt x="3607215" y="1147638"/>
                </a:lnTo>
                <a:lnTo>
                  <a:pt x="3166343" y="1588510"/>
                </a:lnTo>
                <a:lnTo>
                  <a:pt x="3166343" y="1368074"/>
                </a:lnTo>
                <a:lnTo>
                  <a:pt x="1641150" y="1368074"/>
                </a:lnTo>
                <a:lnTo>
                  <a:pt x="2295119" y="1717141"/>
                </a:lnTo>
                <a:lnTo>
                  <a:pt x="2362551" y="1590808"/>
                </a:lnTo>
                <a:lnTo>
                  <a:pt x="2480352" y="1978338"/>
                </a:lnTo>
                <a:lnTo>
                  <a:pt x="2092822" y="2096139"/>
                </a:lnTo>
                <a:lnTo>
                  <a:pt x="2160255" y="1969806"/>
                </a:lnTo>
                <a:lnTo>
                  <a:pt x="1557811" y="1648242"/>
                </a:lnTo>
                <a:lnTo>
                  <a:pt x="578506" y="889571"/>
                </a:lnTo>
                <a:lnTo>
                  <a:pt x="72810" y="255565"/>
                </a:lnTo>
                <a:lnTo>
                  <a:pt x="0" y="313641"/>
                </a:lnTo>
                <a:lnTo>
                  <a:pt x="29471" y="51871"/>
                </a:lnTo>
                <a:lnTo>
                  <a:pt x="291239" y="81343"/>
                </a:lnTo>
                <a:lnTo>
                  <a:pt x="218429" y="139417"/>
                </a:lnTo>
                <a:lnTo>
                  <a:pt x="761394" y="820149"/>
                </a:lnTo>
                <a:cubicBezTo>
                  <a:pt x="828727" y="771912"/>
                  <a:pt x="911231" y="749133"/>
                  <a:pt x="995646" y="752962"/>
                </a:cubicBezTo>
                <a:lnTo>
                  <a:pt x="1137532" y="156512"/>
                </a:lnTo>
                <a:lnTo>
                  <a:pt x="1048712" y="135382"/>
                </a:lnTo>
                <a:lnTo>
                  <a:pt x="1268609" y="0"/>
                </a:lnTo>
                <a:lnTo>
                  <a:pt x="1403992" y="219898"/>
                </a:lnTo>
                <a:lnTo>
                  <a:pt x="1315172" y="198770"/>
                </a:lnTo>
                <a:lnTo>
                  <a:pt x="1210459" y="638955"/>
                </a:lnTo>
                <a:lnTo>
                  <a:pt x="1743151" y="283497"/>
                </a:lnTo>
                <a:lnTo>
                  <a:pt x="1663665" y="164379"/>
                </a:lnTo>
                <a:lnTo>
                  <a:pt x="2060873" y="243644"/>
                </a:lnTo>
                <a:lnTo>
                  <a:pt x="1981609" y="640851"/>
                </a:lnTo>
                <a:lnTo>
                  <a:pt x="1902123" y="521733"/>
                </a:lnTo>
                <a:lnTo>
                  <a:pt x="1326431" y="905884"/>
                </a:lnTo>
                <a:cubicBezTo>
                  <a:pt x="1332756" y="912376"/>
                  <a:pt x="1338591" y="919239"/>
                  <a:pt x="1342981" y="927201"/>
                </a:cubicBezTo>
                <a:lnTo>
                  <a:pt x="3166343" y="927201"/>
                </a:lnTo>
                <a:close/>
              </a:path>
            </a:pathLst>
          </a:custGeom>
          <a:solidFill>
            <a:srgbClr val="F8FF97"/>
          </a:solidFill>
          <a:ln w="127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429000" y="2876550"/>
            <a:ext cx="2096856" cy="369332"/>
          </a:xfrm>
          <a:prstGeom prst="rect">
            <a:avLst/>
          </a:prstGeom>
          <a:noFill/>
        </p:spPr>
        <p:txBody>
          <a:bodyPr wrap="none" rtlCol="0">
            <a:spAutoFit/>
          </a:bodyPr>
          <a:lstStyle/>
          <a:p>
            <a:r>
              <a:rPr lang="en-US" b="1" dirty="0" smtClean="0">
                <a:solidFill>
                  <a:schemeClr val="bg2">
                    <a:lumMod val="50000"/>
                  </a:schemeClr>
                </a:solidFill>
              </a:rPr>
              <a:t>diffuse reflections</a:t>
            </a:r>
            <a:endParaRPr lang="en-US" b="1" dirty="0">
              <a:solidFill>
                <a:schemeClr val="bg2">
                  <a:lumMod val="50000"/>
                </a:schemeClr>
              </a:solidFill>
            </a:endParaRPr>
          </a:p>
        </p:txBody>
      </p:sp>
      <p:sp>
        <p:nvSpPr>
          <p:cNvPr id="15" name="TextBox 14"/>
          <p:cNvSpPr txBox="1"/>
          <p:nvPr/>
        </p:nvSpPr>
        <p:spPr>
          <a:xfrm>
            <a:off x="6325820" y="3867150"/>
            <a:ext cx="2437181" cy="646331"/>
          </a:xfrm>
          <a:prstGeom prst="rect">
            <a:avLst/>
          </a:prstGeom>
          <a:noFill/>
        </p:spPr>
        <p:txBody>
          <a:bodyPr wrap="square" rtlCol="0">
            <a:spAutoFit/>
          </a:bodyPr>
          <a:lstStyle/>
          <a:p>
            <a:r>
              <a:rPr lang="en-US" b="1" dirty="0" smtClean="0">
                <a:solidFill>
                  <a:srgbClr val="C00000"/>
                </a:solidFill>
              </a:rPr>
              <a:t>reflected scatter distribution </a:t>
            </a:r>
            <a:r>
              <a:rPr lang="en-US" b="1" i="1" dirty="0" smtClean="0">
                <a:solidFill>
                  <a:srgbClr val="C00000"/>
                </a:solidFill>
              </a:rPr>
              <a:t>BRDF</a:t>
            </a:r>
            <a:endParaRPr lang="en-US" b="1" i="1" dirty="0">
              <a:solidFill>
                <a:srgbClr val="C00000"/>
              </a:solidFill>
            </a:endParaRPr>
          </a:p>
        </p:txBody>
      </p:sp>
      <p:sp>
        <p:nvSpPr>
          <p:cNvPr id="16" name="Arc 15"/>
          <p:cNvSpPr/>
          <p:nvPr/>
        </p:nvSpPr>
        <p:spPr>
          <a:xfrm rot="174976">
            <a:off x="2971800" y="3364230"/>
            <a:ext cx="2514600" cy="2103120"/>
          </a:xfrm>
          <a:prstGeom prst="arc">
            <a:avLst>
              <a:gd name="adj1" fmla="val 10713359"/>
              <a:gd name="adj2" fmla="val 43926"/>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Arrow 8"/>
          <p:cNvSpPr/>
          <p:nvPr/>
        </p:nvSpPr>
        <p:spPr>
          <a:xfrm rot="2852054">
            <a:off x="2278001" y="3122812"/>
            <a:ext cx="2002885" cy="1089607"/>
          </a:xfrm>
          <a:prstGeom prst="rightArrow">
            <a:avLst/>
          </a:prstGeom>
          <a:solidFill>
            <a:schemeClr val="accent6">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chemeClr val="accent6">
                    <a:lumMod val="50000"/>
                  </a:schemeClr>
                </a:solidFill>
              </a:rPr>
              <a:t>incident light beam</a:t>
            </a:r>
          </a:p>
        </p:txBody>
      </p:sp>
      <p:sp>
        <p:nvSpPr>
          <p:cNvPr id="10" name="TextBox 9"/>
          <p:cNvSpPr txBox="1"/>
          <p:nvPr/>
        </p:nvSpPr>
        <p:spPr>
          <a:xfrm>
            <a:off x="4876800" y="4400550"/>
            <a:ext cx="4038600" cy="307777"/>
          </a:xfrm>
          <a:prstGeom prst="rect">
            <a:avLst/>
          </a:prstGeom>
          <a:noFill/>
        </p:spPr>
        <p:txBody>
          <a:bodyPr wrap="square" rtlCol="0">
            <a:spAutoFit/>
          </a:bodyPr>
          <a:lstStyle/>
          <a:p>
            <a:pPr algn="r"/>
            <a:r>
              <a:rPr lang="en-US" sz="1400" dirty="0" smtClean="0"/>
              <a:t>Image credit:  © Ben Herila, 2010</a:t>
            </a:r>
            <a:endParaRPr lang="en-US" sz="1400" dirty="0"/>
          </a:p>
        </p:txBody>
      </p:sp>
      <p:sp>
        <p:nvSpPr>
          <p:cNvPr id="4" name="Rectangle 3"/>
          <p:cNvSpPr/>
          <p:nvPr/>
        </p:nvSpPr>
        <p:spPr>
          <a:xfrm>
            <a:off x="2078671" y="4429780"/>
            <a:ext cx="4114800" cy="193526"/>
          </a:xfrm>
          <a:prstGeom prst="rect">
            <a:avLst/>
          </a:prstGeom>
          <a:solidFill>
            <a:schemeClr val="accent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accent1">
                    <a:lumMod val="20000"/>
                    <a:lumOff val="80000"/>
                  </a:schemeClr>
                </a:solidFill>
              </a:rPr>
              <a:t>surface</a:t>
            </a:r>
            <a:endParaRPr lang="en-US" sz="1400" b="1" dirty="0">
              <a:solidFill>
                <a:schemeClr val="accent1">
                  <a:lumMod val="20000"/>
                  <a:lumOff val="80000"/>
                </a:schemeClr>
              </a:solidFill>
            </a:endParaRPr>
          </a:p>
        </p:txBody>
      </p:sp>
      <p:pic>
        <p:nvPicPr>
          <p:cNvPr id="12" name="Picture 9" descr="C:\Users\bherila\AppData\Local\Microsoft\Windows\Temporary Internet Files\Content.IE5\I8JD017R\MC90023989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988808">
            <a:off x="2061604" y="2429447"/>
            <a:ext cx="378177" cy="37638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943603" y="2571750"/>
            <a:ext cx="2746073" cy="369332"/>
          </a:xfrm>
          <a:prstGeom prst="rect">
            <a:avLst/>
          </a:prstGeom>
          <a:noFill/>
        </p:spPr>
        <p:txBody>
          <a:bodyPr wrap="none" rtlCol="0">
            <a:spAutoFit/>
          </a:bodyPr>
          <a:lstStyle/>
          <a:p>
            <a:r>
              <a:rPr lang="en-US" b="1" dirty="0">
                <a:solidFill>
                  <a:schemeClr val="bg2">
                    <a:lumMod val="50000"/>
                  </a:schemeClr>
                </a:solidFill>
              </a:rPr>
              <a:t>s</a:t>
            </a:r>
            <a:r>
              <a:rPr lang="en-US" b="1" dirty="0" smtClean="0">
                <a:solidFill>
                  <a:schemeClr val="bg2">
                    <a:lumMod val="50000"/>
                  </a:schemeClr>
                </a:solidFill>
              </a:rPr>
              <a:t>pecular reflection (big)</a:t>
            </a:r>
            <a:endParaRPr lang="en-US" b="1" dirty="0">
              <a:solidFill>
                <a:schemeClr val="bg2">
                  <a:lumMod val="50000"/>
                </a:schemeClr>
              </a:solidFill>
            </a:endParaRPr>
          </a:p>
        </p:txBody>
      </p:sp>
      <p:sp>
        <p:nvSpPr>
          <p:cNvPr id="7" name="Slide Number Placeholder 6"/>
          <p:cNvSpPr>
            <a:spLocks noGrp="1"/>
          </p:cNvSpPr>
          <p:nvPr>
            <p:ph type="sldNum" sz="quarter" idx="4"/>
          </p:nvPr>
        </p:nvSpPr>
        <p:spPr/>
        <p:txBody>
          <a:bodyPr/>
          <a:lstStyle/>
          <a:p>
            <a:fld id="{8B09B1D7-08F4-4981-B496-0018F6D397C3}" type="slidenum">
              <a:rPr lang="en-US" smtClean="0"/>
              <a:pPr/>
              <a:t>20</a:t>
            </a:fld>
            <a:r>
              <a:rPr lang="en-US" smtClean="0"/>
              <a:t> of 45</a:t>
            </a:r>
            <a:endParaRPr lang="en-US" dirty="0"/>
          </a:p>
        </p:txBody>
      </p:sp>
    </p:spTree>
    <p:extLst>
      <p:ext uri="{BB962C8B-B14F-4D97-AF65-F5344CB8AC3E}">
        <p14:creationId xmlns:p14="http://schemas.microsoft.com/office/powerpoint/2010/main" val="123813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animBg="1"/>
      <p:bldP spid="14" grpId="0"/>
      <p:bldP spid="15" grpId="0"/>
      <p:bldP spid="16" grpId="0" animBg="1"/>
      <p:bldP spid="9" grpId="0" animBg="1"/>
      <p:bldP spid="4" grpId="0" animBg="1"/>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304800" y="1085850"/>
            <a:ext cx="8763000" cy="3600450"/>
          </a:xfrm>
        </p:spPr>
        <p:txBody>
          <a:bodyPr>
            <a:normAutofit/>
          </a:bodyPr>
          <a:lstStyle/>
          <a:p>
            <a:r>
              <a:rPr lang="en-US" dirty="0" smtClean="0"/>
              <a:t>When light hits a surface, it can be reflected, refracted, absorbed, or otherwise scattered (e.g., subsurface scattering)</a:t>
            </a:r>
          </a:p>
          <a:p>
            <a:r>
              <a:rPr lang="en-US" dirty="0" smtClean="0">
                <a:latin typeface="Cambria Math"/>
              </a:rPr>
              <a:t>BRDF represents material properties of an object and how it reflects light</a:t>
            </a:r>
          </a:p>
          <a:p>
            <a:r>
              <a:rPr lang="en-US" dirty="0" smtClean="0">
                <a:latin typeface="Cambria Math"/>
              </a:rPr>
              <a:t>Given </a:t>
            </a:r>
            <a:r>
              <a:rPr lang="en-US" dirty="0">
                <a:latin typeface="Cambria Math"/>
              </a:rPr>
              <a:t>an incoming direction, outgoing direction, incident point on object, and </a:t>
            </a:r>
            <a:r>
              <a:rPr lang="en-US" dirty="0" smtClean="0">
                <a:latin typeface="Cambria Math"/>
              </a:rPr>
              <a:t>properties of lights, BRDF provides how much light </a:t>
            </a:r>
            <a:r>
              <a:rPr lang="en-US" dirty="0">
                <a:latin typeface="Cambria Math"/>
              </a:rPr>
              <a:t>reflects off </a:t>
            </a:r>
            <a:r>
              <a:rPr lang="en-US" dirty="0" smtClean="0">
                <a:latin typeface="Cambria Math"/>
              </a:rPr>
              <a:t>surface</a:t>
            </a:r>
          </a:p>
          <a:p>
            <a:pPr lvl="1"/>
            <a:r>
              <a:rPr lang="en-US" dirty="0">
                <a:latin typeface="Cambria Math"/>
              </a:rPr>
              <a:t>c</a:t>
            </a:r>
            <a:r>
              <a:rPr lang="en-US" dirty="0" smtClean="0">
                <a:latin typeface="Cambria Math"/>
              </a:rPr>
              <a:t>an be measured with equipment or estimated based on some model</a:t>
            </a:r>
            <a:endParaRPr lang="en-US" dirty="0" smtClean="0"/>
          </a:p>
          <a:p>
            <a:r>
              <a:rPr lang="en-US" dirty="0" smtClean="0"/>
              <a:t>Note </a:t>
            </a:r>
            <a:r>
              <a:rPr lang="en-US" dirty="0"/>
              <a:t>that the BRDF is often implicit in simplest illumination models, and parameters (typically diffuse and specular reflection coefficients) are adjusted experimentally until desired </a:t>
            </a:r>
            <a:r>
              <a:rPr lang="en-US" dirty="0" smtClean="0"/>
              <a:t>visual outcome </a:t>
            </a:r>
            <a:r>
              <a:rPr lang="en-US" dirty="0"/>
              <a:t>is achieved</a:t>
            </a:r>
          </a:p>
          <a:p>
            <a:r>
              <a:rPr lang="en-US" dirty="0" smtClean="0"/>
              <a:t>For this course, primarily concern ourselves with simple reflectance models</a:t>
            </a:r>
            <a:endParaRPr lang="en-US" dirty="0"/>
          </a:p>
        </p:txBody>
      </p:sp>
      <p:sp>
        <p:nvSpPr>
          <p:cNvPr id="3" name="Footer Placeholder 2"/>
          <p:cNvSpPr>
            <a:spLocks noGrp="1"/>
          </p:cNvSpPr>
          <p:nvPr>
            <p:ph type="ftr" sz="quarter" idx="3"/>
          </p:nvPr>
        </p:nvSpPr>
        <p:spPr/>
        <p:txBody>
          <a:bodyPr/>
          <a:lstStyle/>
          <a:p>
            <a:r>
              <a:rPr lang="en-US" dirty="0" smtClean="0"/>
              <a:t>November 1, 2012</a:t>
            </a:r>
            <a:endParaRPr lang="en-US" dirty="0"/>
          </a:p>
        </p:txBody>
      </p:sp>
      <p:sp>
        <p:nvSpPr>
          <p:cNvPr id="5" name="Title 4"/>
          <p:cNvSpPr>
            <a:spLocks noGrp="1"/>
          </p:cNvSpPr>
          <p:nvPr>
            <p:ph type="title"/>
          </p:nvPr>
        </p:nvSpPr>
        <p:spPr/>
        <p:txBody>
          <a:bodyPr>
            <a:normAutofit fontScale="90000"/>
          </a:bodyPr>
          <a:lstStyle/>
          <a:p>
            <a:r>
              <a:rPr lang="en-US" dirty="0"/>
              <a:t>Modeling Reflectance: </a:t>
            </a:r>
            <a:r>
              <a:rPr lang="en-US" b="1" dirty="0"/>
              <a:t>The BRDF </a:t>
            </a:r>
            <a:r>
              <a:rPr lang="en-US" b="1" dirty="0" smtClean="0"/>
              <a:t>(2/2</a:t>
            </a:r>
            <a:r>
              <a:rPr lang="en-US" b="1" dirty="0"/>
              <a:t>)</a:t>
            </a:r>
            <a:endParaRPr lang="en-US" dirty="0"/>
          </a:p>
        </p:txBody>
      </p:sp>
      <p:sp>
        <p:nvSpPr>
          <p:cNvPr id="4" name="Slide Number Placeholder 3"/>
          <p:cNvSpPr>
            <a:spLocks noGrp="1"/>
          </p:cNvSpPr>
          <p:nvPr>
            <p:ph type="sldNum" sz="quarter" idx="4"/>
          </p:nvPr>
        </p:nvSpPr>
        <p:spPr/>
        <p:txBody>
          <a:bodyPr/>
          <a:lstStyle/>
          <a:p>
            <a:fld id="{8B09B1D7-08F4-4981-B496-0018F6D397C3}" type="slidenum">
              <a:rPr lang="en-US" smtClean="0"/>
              <a:pPr/>
              <a:t>21</a:t>
            </a:fld>
            <a:r>
              <a:rPr lang="en-US" smtClean="0"/>
              <a:t> of 45</a:t>
            </a:r>
            <a:endParaRPr lang="en-US" dirty="0"/>
          </a:p>
        </p:txBody>
      </p:sp>
    </p:spTree>
    <p:extLst>
      <p:ext uri="{BB962C8B-B14F-4D97-AF65-F5344CB8AC3E}">
        <p14:creationId xmlns:p14="http://schemas.microsoft.com/office/powerpoint/2010/main" val="387354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normAutofit lnSpcReduction="10000"/>
              </a:bodyPr>
              <a:lstStyle/>
              <a:p>
                <a:pPr>
                  <a:spcAft>
                    <a:spcPts val="600"/>
                  </a:spcAft>
                </a:pPr>
                <a:r>
                  <a:rPr lang="en-US" dirty="0" smtClean="0"/>
                  <a:t>Some of these models you have seen before in OpenGL</a:t>
                </a:r>
              </a:p>
              <a:p>
                <a:pPr>
                  <a:spcAft>
                    <a:spcPts val="600"/>
                  </a:spcAft>
                  <a:tabLst>
                    <a:tab pos="2114550" algn="l"/>
                  </a:tabLst>
                </a:pPr>
                <a:r>
                  <a:rPr lang="en-US" b="1" i="1" dirty="0" err="1"/>
                  <a:t>Lambertian</a:t>
                </a:r>
                <a:r>
                  <a:rPr lang="en-US" dirty="0"/>
                  <a:t> </a:t>
                </a:r>
                <a:r>
                  <a:rPr lang="en-US" dirty="0" smtClean="0"/>
                  <a:t>  </a:t>
                </a:r>
                <a:r>
                  <a:rPr lang="en-US" dirty="0"/>
                  <a:t>	light scatters equally (output radiance is equal) in all</a:t>
                </a:r>
                <a:br>
                  <a:rPr lang="en-US" dirty="0"/>
                </a:br>
                <a:r>
                  <a:rPr lang="en-US" dirty="0"/>
                  <a:t>	outgoing  directions (i.e. viewer independent)</a:t>
                </a:r>
              </a:p>
              <a:p>
                <a:pPr>
                  <a:spcAft>
                    <a:spcPts val="600"/>
                  </a:spcAft>
                  <a:tabLst>
                    <a:tab pos="2114550" algn="l"/>
                  </a:tabLst>
                </a:pPr>
                <a:r>
                  <a:rPr lang="en-US" b="1" i="1" dirty="0"/>
                  <a:t>Diffuse</a:t>
                </a:r>
                <a:r>
                  <a:rPr lang="en-US" dirty="0"/>
                  <a:t> </a:t>
                </a:r>
                <a:r>
                  <a:rPr lang="en-US" dirty="0" smtClean="0"/>
                  <a:t> </a:t>
                </a:r>
                <a:r>
                  <a:rPr lang="en-US" dirty="0"/>
                  <a:t>	light scatters (possibly unevenly) in all </a:t>
                </a:r>
                <a:r>
                  <a:rPr lang="en-US" dirty="0" smtClean="0"/>
                  <a:t>outgoing	directions, e.g., rug, </a:t>
                </a:r>
                <a:r>
                  <a:rPr lang="en-US" dirty="0"/>
                  <a:t>paper, </a:t>
                </a:r>
                <a:r>
                  <a:rPr lang="en-US" dirty="0" smtClean="0"/>
                  <a:t>unvarnished wood</a:t>
                </a:r>
                <a:endParaRPr lang="en-US" dirty="0"/>
              </a:p>
              <a:p>
                <a:pPr>
                  <a:spcAft>
                    <a:spcPts val="600"/>
                  </a:spcAft>
                  <a:tabLst>
                    <a:tab pos="2114550" algn="l"/>
                  </a:tabLst>
                </a:pPr>
                <a:r>
                  <a:rPr lang="en-US" b="1" i="1" dirty="0" smtClean="0"/>
                  <a:t>Mirror</a:t>
                </a:r>
                <a:r>
                  <a:rPr lang="en-US" dirty="0" smtClean="0"/>
                  <a:t>   </a:t>
                </a:r>
                <a:r>
                  <a:rPr lang="en-US" dirty="0"/>
                  <a:t>	</a:t>
                </a:r>
                <a:r>
                  <a:rPr lang="en-US" dirty="0" smtClean="0"/>
                  <a:t>light </a:t>
                </a:r>
                <a:r>
                  <a:rPr lang="en-US" dirty="0"/>
                  <a:t>scatters in a single direction, </a:t>
                </a:r>
                <a14:m>
                  <m:oMath xmlns:m="http://schemas.openxmlformats.org/officeDocument/2006/math">
                    <m:sSub>
                      <m:sSubPr>
                        <m:ctrlPr>
                          <a:rPr lang="en-US" i="1" dirty="0">
                            <a:latin typeface="Cambria Math"/>
                          </a:rPr>
                        </m:ctrlPr>
                      </m:sSubPr>
                      <m:e>
                        <m:r>
                          <a:rPr lang="en-US" i="1" dirty="0">
                            <a:latin typeface="Cambria Math"/>
                          </a:rPr>
                          <m:t>𝜔</m:t>
                        </m:r>
                      </m:e>
                      <m:sub>
                        <m:r>
                          <a:rPr lang="en-US" i="1" dirty="0">
                            <a:latin typeface="Cambria Math"/>
                          </a:rPr>
                          <m:t>𝑟</m:t>
                        </m:r>
                      </m:sub>
                    </m:sSub>
                    <m:r>
                      <a:rPr lang="en-US" i="1" dirty="0">
                        <a:latin typeface="Cambria Math"/>
                      </a:rPr>
                      <m:t>=</m:t>
                    </m:r>
                    <m:r>
                      <a:rPr lang="en-US" i="1" dirty="0" smtClean="0">
                        <a:latin typeface="Cambria Math"/>
                      </a:rPr>
                      <m:t>𝜔</m:t>
                    </m:r>
                    <m:r>
                      <a:rPr lang="en-US" b="0" i="1" dirty="0" smtClean="0">
                        <a:latin typeface="Cambria Math"/>
                      </a:rPr>
                      <m:t>−</m:t>
                    </m:r>
                    <m:r>
                      <a:rPr lang="en-US" i="1" dirty="0">
                        <a:latin typeface="Cambria Math"/>
                      </a:rPr>
                      <m:t>2</m:t>
                    </m:r>
                    <m:d>
                      <m:dPr>
                        <m:ctrlPr>
                          <a:rPr lang="en-US" i="1" dirty="0">
                            <a:latin typeface="Cambria Math"/>
                          </a:rPr>
                        </m:ctrlPr>
                      </m:dPr>
                      <m:e>
                        <m:r>
                          <a:rPr lang="en-US" i="1" dirty="0">
                            <a:latin typeface="Cambria Math"/>
                          </a:rPr>
                          <m:t>𝜔</m:t>
                        </m:r>
                        <m:r>
                          <a:rPr lang="en-US" i="1" dirty="0">
                            <a:latin typeface="Cambria Math"/>
                          </a:rPr>
                          <m:t>⋅</m:t>
                        </m:r>
                        <m:r>
                          <a:rPr lang="en-US" b="1" i="1" dirty="0">
                            <a:latin typeface="Cambria Math"/>
                          </a:rPr>
                          <m:t>𝐧</m:t>
                        </m:r>
                      </m:e>
                    </m:d>
                    <m:r>
                      <a:rPr lang="en-US" b="1" i="1" dirty="0">
                        <a:latin typeface="Cambria Math"/>
                      </a:rPr>
                      <m:t>𝐧</m:t>
                    </m:r>
                  </m:oMath>
                </a14:m>
                <a:endParaRPr lang="en-US" b="1" dirty="0"/>
              </a:p>
              <a:p>
                <a:pPr>
                  <a:spcAft>
                    <a:spcPts val="600"/>
                  </a:spcAft>
                  <a:tabLst>
                    <a:tab pos="2114550" algn="l"/>
                  </a:tabLst>
                </a:pPr>
                <a:r>
                  <a:rPr lang="en-US" b="1" i="1" dirty="0" smtClean="0"/>
                  <a:t>Specular</a:t>
                </a:r>
                <a:r>
                  <a:rPr lang="en-US" dirty="0" smtClean="0"/>
                  <a:t>  	light scatters tightly around a particular direction</a:t>
                </a:r>
                <a:br>
                  <a:rPr lang="en-US" dirty="0" smtClean="0"/>
                </a:br>
                <a:r>
                  <a:rPr lang="en-US" dirty="0" smtClean="0"/>
                  <a:t>	(shiny objects with sharp highlights)</a:t>
                </a:r>
              </a:p>
              <a:p>
                <a:pPr>
                  <a:spcAft>
                    <a:spcPts val="600"/>
                  </a:spcAft>
                  <a:tabLst>
                    <a:tab pos="2114550" algn="l"/>
                  </a:tabLst>
                </a:pPr>
                <a:r>
                  <a:rPr lang="en-US" b="1" i="1" dirty="0" smtClean="0"/>
                  <a:t>Glossy</a:t>
                </a:r>
                <a:r>
                  <a:rPr lang="en-US" dirty="0" smtClean="0"/>
                  <a:t>   	light scatters weakly around a particular direction</a:t>
                </a:r>
              </a:p>
              <a:p>
                <a:pPr lvl="1">
                  <a:spcBef>
                    <a:spcPts val="600"/>
                  </a:spcBef>
                  <a:spcAft>
                    <a:spcPts val="600"/>
                  </a:spcAft>
                </a:pP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1">
                <a:blip r:embed="rId3"/>
                <a:stretch>
                  <a:fillRect l="-222" t="-1692"/>
                </a:stretch>
              </a:blipFill>
            </p:spPr>
            <p:txBody>
              <a:bodyPr/>
              <a:lstStyle/>
              <a:p>
                <a:r>
                  <a:rPr lang="en-US">
                    <a:noFill/>
                  </a:rPr>
                  <a:t> </a:t>
                </a:r>
              </a:p>
            </p:txBody>
          </p:sp>
        </mc:Fallback>
      </mc:AlternateContent>
      <p:sp>
        <p:nvSpPr>
          <p:cNvPr id="4" name="Footer Placeholder 3"/>
          <p:cNvSpPr>
            <a:spLocks noGrp="1"/>
          </p:cNvSpPr>
          <p:nvPr>
            <p:ph type="ftr" sz="quarter" idx="3"/>
          </p:nvPr>
        </p:nvSpPr>
        <p:spPr/>
        <p:txBody>
          <a:bodyPr/>
          <a:lstStyle/>
          <a:p>
            <a:r>
              <a:rPr lang="en-US" dirty="0" smtClean="0"/>
              <a:t>November 1, 2012</a:t>
            </a:r>
            <a:endParaRPr lang="en-US" dirty="0"/>
          </a:p>
        </p:txBody>
      </p:sp>
      <p:sp>
        <p:nvSpPr>
          <p:cNvPr id="2" name="Title 1"/>
          <p:cNvSpPr>
            <a:spLocks noGrp="1"/>
          </p:cNvSpPr>
          <p:nvPr>
            <p:ph type="title"/>
          </p:nvPr>
        </p:nvSpPr>
        <p:spPr/>
        <p:txBody>
          <a:bodyPr>
            <a:normAutofit fontScale="90000"/>
          </a:bodyPr>
          <a:lstStyle/>
          <a:p>
            <a:r>
              <a:rPr lang="en-US" dirty="0" smtClean="0"/>
              <a:t>Simple Reflectance Models</a:t>
            </a:r>
            <a:endParaRPr lang="en-US" b="1" dirty="0"/>
          </a:p>
        </p:txBody>
      </p:sp>
      <p:sp>
        <p:nvSpPr>
          <p:cNvPr id="6" name="Slide Number Placeholder 5"/>
          <p:cNvSpPr>
            <a:spLocks noGrp="1"/>
          </p:cNvSpPr>
          <p:nvPr>
            <p:ph type="sldNum" sz="quarter" idx="4"/>
          </p:nvPr>
        </p:nvSpPr>
        <p:spPr/>
        <p:txBody>
          <a:bodyPr/>
          <a:lstStyle/>
          <a:p>
            <a:fld id="{8B09B1D7-08F4-4981-B496-0018F6D397C3}" type="slidenum">
              <a:rPr lang="en-US" smtClean="0"/>
              <a:pPr/>
              <a:t>22</a:t>
            </a:fld>
            <a:r>
              <a:rPr lang="en-US" smtClean="0"/>
              <a:t> of 45</a:t>
            </a:r>
            <a:endParaRPr lang="en-US" dirty="0"/>
          </a:p>
        </p:txBody>
      </p:sp>
    </p:spTree>
    <p:extLst>
      <p:ext uri="{BB962C8B-B14F-4D97-AF65-F5344CB8AC3E}">
        <p14:creationId xmlns:p14="http://schemas.microsoft.com/office/powerpoint/2010/main" val="237818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5" descr="C:\Users\Andy\Desktop\cs123\LambertWhatIsTheta.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468" b="4062"/>
          <a:stretch/>
        </p:blipFill>
        <p:spPr bwMode="auto">
          <a:xfrm>
            <a:off x="1828800" y="3553408"/>
            <a:ext cx="1654629" cy="117825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3"/>
          </p:nvPr>
        </p:nvSpPr>
        <p:spPr/>
        <p:txBody>
          <a:bodyPr/>
          <a:lstStyle/>
          <a:p>
            <a:r>
              <a:rPr lang="en-US" dirty="0" smtClean="0"/>
              <a:t>November 1, 2012</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a:xfrm>
                <a:off x="171928" y="855364"/>
                <a:ext cx="5257800" cy="2971800"/>
              </a:xfrm>
            </p:spPr>
            <p:txBody>
              <a:bodyPr>
                <a:normAutofit/>
              </a:bodyPr>
              <a:lstStyle/>
              <a:p>
                <a:pPr>
                  <a:spcAft>
                    <a:spcPts val="600"/>
                  </a:spcAft>
                </a:pPr>
                <a:r>
                  <a:rPr lang="en-US" sz="1800" dirty="0" smtClean="0"/>
                  <a:t>Lambertian surfaces have uniform, diffuse-only scattering;</a:t>
                </a:r>
                <a:br>
                  <a:rPr lang="en-US" sz="1800" dirty="0" smtClean="0"/>
                </a:br>
                <a:r>
                  <a:rPr lang="en-US" sz="1800" dirty="0" smtClean="0"/>
                  <a:t>same apparent brightness independent of view direction and incoming light direction</a:t>
                </a:r>
              </a:p>
              <a:p>
                <a:pPr>
                  <a:spcAft>
                    <a:spcPts val="600"/>
                  </a:spcAft>
                </a:pPr>
                <a:r>
                  <a:rPr lang="en-US" sz="1800" dirty="0" smtClean="0"/>
                  <a:t>Most materials are not perfectly Lambertian; most BRDFs are viewer dependent</a:t>
                </a:r>
              </a:p>
              <a:p>
                <a:pPr>
                  <a:spcAft>
                    <a:spcPts val="600"/>
                  </a:spcAft>
                </a:pPr>
                <a:r>
                  <a:rPr lang="en-US" sz="1800" dirty="0" smtClean="0"/>
                  <a:t>Lambert’s </a:t>
                </a:r>
                <a:r>
                  <a:rPr lang="en-US" sz="1800" dirty="0"/>
                  <a:t>cosine law</a:t>
                </a:r>
                <a:r>
                  <a:rPr lang="en-US" sz="1800" dirty="0" smtClean="0"/>
                  <a:t>:</a:t>
                </a:r>
              </a:p>
              <a:p>
                <a:pPr marL="0" indent="0">
                  <a:spcAft>
                    <a:spcPts val="600"/>
                  </a:spcAft>
                  <a:buNone/>
                </a:pPr>
                <a:r>
                  <a:rPr lang="en-US" sz="1800" dirty="0" smtClean="0"/>
                  <a:t>	</a:t>
                </a:r>
                <a14:m>
                  <m:oMath xmlns:m="http://schemas.openxmlformats.org/officeDocument/2006/math">
                    <m:r>
                      <a:rPr lang="en-US" sz="1800" i="1" dirty="0">
                        <a:latin typeface="Cambria Math"/>
                      </a:rPr>
                      <m:t>𝐼</m:t>
                    </m:r>
                    <m:r>
                      <a:rPr lang="en-US" sz="1800" i="1" dirty="0">
                        <a:latin typeface="Cambria Math"/>
                      </a:rPr>
                      <m:t>=</m:t>
                    </m:r>
                    <m:sSub>
                      <m:sSubPr>
                        <m:ctrlPr>
                          <a:rPr lang="en-US" sz="1800" i="1" dirty="0">
                            <a:latin typeface="Cambria Math"/>
                          </a:rPr>
                        </m:ctrlPr>
                      </m:sSubPr>
                      <m:e>
                        <m:r>
                          <a:rPr lang="en-US" sz="1800" b="0" i="1" dirty="0" smtClean="0">
                            <a:latin typeface="Cambria Math"/>
                          </a:rPr>
                          <m:t>𝑖</m:t>
                        </m:r>
                      </m:e>
                      <m:sub>
                        <m:r>
                          <a:rPr lang="en-US" sz="1800" b="0" i="1" dirty="0" smtClean="0">
                            <a:latin typeface="Cambria Math"/>
                          </a:rPr>
                          <m:t>𝑑𝑖𝑟</m:t>
                        </m:r>
                      </m:sub>
                    </m:sSub>
                    <m:r>
                      <m:rPr>
                        <m:sty m:val="p"/>
                      </m:rPr>
                      <a:rPr lang="en-US" sz="1800" b="0" i="0" dirty="0" smtClean="0">
                        <a:latin typeface="Cambria Math"/>
                      </a:rPr>
                      <m:t>cos</m:t>
                    </m:r>
                    <m:r>
                      <a:rPr lang="en-US" sz="1800" b="0" i="1" dirty="0" smtClean="0">
                        <a:latin typeface="Cambria Math"/>
                      </a:rPr>
                      <m:t>⁡(</m:t>
                    </m:r>
                    <m:r>
                      <a:rPr lang="en-US" sz="1800" b="0" i="1" dirty="0" smtClean="0">
                        <a:latin typeface="Cambria Math"/>
                      </a:rPr>
                      <m:t>𝜃</m:t>
                    </m:r>
                    <m:r>
                      <a:rPr lang="en-US" sz="1800" b="0" i="1" dirty="0" smtClean="0">
                        <a:latin typeface="Cambria Math"/>
                      </a:rPr>
                      <m:t>)=</m:t>
                    </m:r>
                    <m:sSub>
                      <m:sSubPr>
                        <m:ctrlPr>
                          <a:rPr lang="en-US" sz="1800" i="1" dirty="0" smtClean="0">
                            <a:latin typeface="Cambria Math"/>
                          </a:rPr>
                        </m:ctrlPr>
                      </m:sSubPr>
                      <m:e>
                        <m:r>
                          <a:rPr lang="en-US" sz="1800" b="0" i="1" dirty="0" smtClean="0">
                            <a:latin typeface="Cambria Math"/>
                          </a:rPr>
                          <m:t>𝑖</m:t>
                        </m:r>
                      </m:e>
                      <m:sub>
                        <m:r>
                          <a:rPr lang="en-US" sz="1800" b="0" i="1" dirty="0" smtClean="0">
                            <a:latin typeface="Cambria Math"/>
                          </a:rPr>
                          <m:t>𝑑𝑖𝑟</m:t>
                        </m:r>
                      </m:sub>
                    </m:sSub>
                    <m:r>
                      <a:rPr lang="en-US" sz="1800" i="1" dirty="0" smtClean="0">
                        <a:latin typeface="Cambria Math"/>
                      </a:rPr>
                      <m:t> </m:t>
                    </m:r>
                    <m:r>
                      <a:rPr lang="en-US" sz="1800" i="1" dirty="0">
                        <a:latin typeface="Cambria Math"/>
                      </a:rPr>
                      <m:t>(</m:t>
                    </m:r>
                    <m:r>
                      <a:rPr lang="en-US" sz="1800" b="1" i="1" dirty="0" smtClean="0">
                        <a:latin typeface="Cambria Math"/>
                      </a:rPr>
                      <m:t>𝒏</m:t>
                    </m:r>
                    <m:r>
                      <a:rPr lang="en-US" sz="1800" i="1" dirty="0">
                        <a:latin typeface="Cambria Math"/>
                      </a:rPr>
                      <m:t>⋅</m:t>
                    </m:r>
                  </m:oMath>
                </a14:m>
                <a:r>
                  <a:rPr lang="en-US" sz="1800" dirty="0" smtClean="0">
                    <a:latin typeface="Script MT Bold" pitchFamily="66" charset="0"/>
                  </a:rPr>
                  <a:t>l</a:t>
                </a:r>
                <a:r>
                  <a:rPr lang="en-US" sz="1800" dirty="0" smtClean="0">
                    <a:latin typeface="Cambria Math" pitchFamily="18" charset="0"/>
                    <a:ea typeface="Cambria Math" pitchFamily="18" charset="0"/>
                  </a:rPr>
                  <a:t>)</a:t>
                </a:r>
                <a:endParaRPr lang="en-US" sz="1800" dirty="0" smtClean="0"/>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xfrm>
                <a:off x="171928" y="855364"/>
                <a:ext cx="5257800" cy="2971800"/>
              </a:xfrm>
              <a:blipFill rotWithShape="1">
                <a:blip r:embed="rId4"/>
                <a:stretch>
                  <a:fillRect l="-116" t="-1230"/>
                </a:stretch>
              </a:blipFill>
            </p:spPr>
            <p:txBody>
              <a:bodyPr/>
              <a:lstStyle/>
              <a:p>
                <a:r>
                  <a:rPr lang="en-US">
                    <a:noFill/>
                  </a:rPr>
                  <a:t> </a:t>
                </a:r>
              </a:p>
            </p:txBody>
          </p:sp>
        </mc:Fallback>
      </mc:AlternateContent>
      <p:sp>
        <p:nvSpPr>
          <p:cNvPr id="6" name="Title 5"/>
          <p:cNvSpPr>
            <a:spLocks noGrp="1"/>
          </p:cNvSpPr>
          <p:nvPr>
            <p:ph type="title"/>
          </p:nvPr>
        </p:nvSpPr>
        <p:spPr>
          <a:xfrm>
            <a:off x="457200" y="514350"/>
            <a:ext cx="8229600" cy="457200"/>
          </a:xfrm>
        </p:spPr>
        <p:txBody>
          <a:bodyPr>
            <a:normAutofit fontScale="90000"/>
          </a:bodyPr>
          <a:lstStyle/>
          <a:p>
            <a:r>
              <a:rPr lang="en-US" dirty="0"/>
              <a:t>Modeling Reflectance</a:t>
            </a:r>
            <a:r>
              <a:rPr lang="en-US" dirty="0" smtClean="0"/>
              <a:t>: </a:t>
            </a:r>
            <a:r>
              <a:rPr lang="en-US" b="1" dirty="0" smtClean="0"/>
              <a:t>Lambertian (1/2)</a:t>
            </a:r>
            <a:endParaRPr lang="en-US" b="1" dirty="0"/>
          </a:p>
        </p:txBody>
      </p:sp>
      <p:pic>
        <p:nvPicPr>
          <p:cNvPr id="10" name="Picture 9"/>
          <p:cNvPicPr>
            <a:picLocks noGrp="1"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186897" y="129578"/>
            <a:ext cx="2534607" cy="1285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29728" y="1352550"/>
            <a:ext cx="3790472" cy="523220"/>
          </a:xfrm>
          <a:prstGeom prst="rect">
            <a:avLst/>
          </a:prstGeom>
          <a:noFill/>
        </p:spPr>
        <p:txBody>
          <a:bodyPr wrap="square" rtlCol="0">
            <a:spAutoFit/>
          </a:bodyPr>
          <a:lstStyle/>
          <a:p>
            <a:r>
              <a:rPr lang="en-US" sz="1400" dirty="0" smtClean="0"/>
              <a:t>As </a:t>
            </a:r>
            <a:r>
              <a:rPr lang="en-US" sz="1400" dirty="0"/>
              <a:t>angle  between </a:t>
            </a:r>
            <a:r>
              <a:rPr lang="en-US" sz="1400" dirty="0" smtClean="0"/>
              <a:t> light </a:t>
            </a:r>
            <a:r>
              <a:rPr lang="en-US" sz="1400" dirty="0"/>
              <a:t>and </a:t>
            </a:r>
            <a:r>
              <a:rPr lang="en-US" sz="1400" dirty="0" smtClean="0"/>
              <a:t> normal increases , light’s energy spreads across a larger area</a:t>
            </a:r>
            <a:endParaRPr lang="en-US" sz="1400" dirty="0"/>
          </a:p>
        </p:txBody>
      </p:sp>
      <p:sp>
        <p:nvSpPr>
          <p:cNvPr id="7" name="TextBox 6"/>
          <p:cNvSpPr txBox="1"/>
          <p:nvPr/>
        </p:nvSpPr>
        <p:spPr>
          <a:xfrm>
            <a:off x="4953000" y="4057651"/>
            <a:ext cx="4191000" cy="738664"/>
          </a:xfrm>
          <a:prstGeom prst="rect">
            <a:avLst/>
          </a:prstGeom>
          <a:noFill/>
        </p:spPr>
        <p:txBody>
          <a:bodyPr wrap="square" rtlCol="0">
            <a:spAutoFit/>
          </a:bodyPr>
          <a:lstStyle/>
          <a:p>
            <a:r>
              <a:rPr lang="en-US" sz="1400" dirty="0" smtClean="0"/>
              <a:t>3D visualization:  hemisphere represents equal magnitude of  reflected intensity for any outgoing vector.  Real surfaces will have asymmetric BRDFs.</a:t>
            </a:r>
            <a:endParaRPr lang="en-US" sz="1400" dirty="0"/>
          </a:p>
        </p:txBody>
      </p:sp>
      <p:sp>
        <p:nvSpPr>
          <p:cNvPr id="5" name="Slide Number Placeholder 4"/>
          <p:cNvSpPr>
            <a:spLocks noGrp="1"/>
          </p:cNvSpPr>
          <p:nvPr>
            <p:ph type="sldNum" sz="quarter" idx="4"/>
          </p:nvPr>
        </p:nvSpPr>
        <p:spPr/>
        <p:txBody>
          <a:bodyPr/>
          <a:lstStyle/>
          <a:p>
            <a:fld id="{8317B451-FFF9-45C2-942C-A416B41A0C42}" type="slidenum">
              <a:rPr lang="en-US" smtClean="0"/>
              <a:pPr/>
              <a:t>23</a:t>
            </a:fld>
            <a:r>
              <a:rPr lang="en-US" smtClean="0"/>
              <a:t> of 45</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0" y="3562350"/>
                <a:ext cx="1600200" cy="954107"/>
              </a:xfrm>
              <a:prstGeom prst="rect">
                <a:avLst/>
              </a:prstGeom>
              <a:noFill/>
            </p:spPr>
            <p:txBody>
              <a:bodyPr wrap="square" rtlCol="0">
                <a:spAutoFit/>
              </a:bodyPr>
              <a:lstStyle/>
              <a:p>
                <a14:m>
                  <m:oMath xmlns:m="http://schemas.openxmlformats.org/officeDocument/2006/math">
                    <m:sSub>
                      <m:sSubPr>
                        <m:ctrlPr>
                          <a:rPr lang="en-US" sz="1400" i="1" smtClean="0">
                            <a:latin typeface="Cambria Math"/>
                          </a:rPr>
                        </m:ctrlPr>
                      </m:sSubPr>
                      <m:e>
                        <m:r>
                          <a:rPr lang="en-US" sz="1400" b="0" i="1" smtClean="0">
                            <a:latin typeface="Cambria Math"/>
                          </a:rPr>
                          <m:t>𝑖</m:t>
                        </m:r>
                      </m:e>
                      <m:sub>
                        <m:r>
                          <a:rPr lang="en-US" sz="1400" b="0" i="1" smtClean="0">
                            <a:latin typeface="Cambria Math"/>
                          </a:rPr>
                          <m:t>𝑑𝑖𝑟</m:t>
                        </m:r>
                      </m:sub>
                    </m:sSub>
                  </m:oMath>
                </a14:m>
                <a:r>
                  <a:rPr lang="en-US" sz="1400" dirty="0" smtClean="0"/>
                  <a:t> is </a:t>
                </a:r>
                <a:r>
                  <a:rPr lang="en-US" sz="1400" dirty="0"/>
                  <a:t>intensity (light’s color</a:t>
                </a:r>
                <a:r>
                  <a:rPr lang="en-US" sz="1400" dirty="0" smtClean="0"/>
                  <a:t>) of directional light (rays </a:t>
                </a:r>
                <a:r>
                  <a:rPr lang="en-US" sz="1400" dirty="0"/>
                  <a:t>parallel to </a:t>
                </a:r>
                <a:r>
                  <a:rPr lang="en-US" sz="1400" b="1" i="1" dirty="0" smtClean="0"/>
                  <a:t>l</a:t>
                </a:r>
                <a:r>
                  <a:rPr lang="en-US" sz="1400" i="1" dirty="0" smtClean="0"/>
                  <a:t>)</a:t>
                </a:r>
                <a:endParaRPr lang="en-US" sz="1400" b="1" i="1" dirty="0"/>
              </a:p>
            </p:txBody>
          </p:sp>
        </mc:Choice>
        <mc:Fallback xmlns="">
          <p:sp>
            <p:nvSpPr>
              <p:cNvPr id="8" name="TextBox 7"/>
              <p:cNvSpPr txBox="1">
                <a:spLocks noRot="1" noChangeAspect="1" noMove="1" noResize="1" noEditPoints="1" noAdjustHandles="1" noChangeArrowheads="1" noChangeShapeType="1" noTextEdit="1"/>
              </p:cNvSpPr>
              <p:nvPr/>
            </p:nvSpPr>
            <p:spPr>
              <a:xfrm>
                <a:off x="0" y="3562350"/>
                <a:ext cx="1600200" cy="954107"/>
              </a:xfrm>
              <a:prstGeom prst="rect">
                <a:avLst/>
              </a:prstGeom>
              <a:blipFill rotWithShape="1">
                <a:blip r:embed="rId6"/>
                <a:stretch>
                  <a:fillRect l="-760" t="-1274" b="-4459"/>
                </a:stretch>
              </a:blipFill>
            </p:spPr>
            <p:txBody>
              <a:bodyPr/>
              <a:lstStyle/>
              <a:p>
                <a:r>
                  <a:rPr lang="en-US">
                    <a:noFill/>
                  </a:rPr>
                  <a:t> </a:t>
                </a:r>
              </a:p>
            </p:txBody>
          </p:sp>
        </mc:Fallback>
      </mc:AlternateContent>
      <p:pic>
        <p:nvPicPr>
          <p:cNvPr id="1331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7346" y="1859563"/>
            <a:ext cx="2952656" cy="220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776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smtClean="0"/>
              <a:t>Several lighting models attempt to approximate these phenomena</a:t>
            </a:r>
          </a:p>
          <a:p>
            <a:r>
              <a:rPr lang="en-US" dirty="0" smtClean="0"/>
              <a:t>Models you have seen before– no physical foundation, but looks okay </a:t>
            </a:r>
          </a:p>
          <a:p>
            <a:pPr lvl="1"/>
            <a:r>
              <a:rPr lang="en-US" dirty="0" err="1" smtClean="0"/>
              <a:t>Phong</a:t>
            </a:r>
            <a:r>
              <a:rPr lang="en-US" dirty="0" smtClean="0"/>
              <a:t> Model</a:t>
            </a:r>
          </a:p>
          <a:p>
            <a:pPr lvl="1"/>
            <a:r>
              <a:rPr lang="en-US" dirty="0" err="1" smtClean="0"/>
              <a:t>Blinn-Phong</a:t>
            </a:r>
            <a:r>
              <a:rPr lang="en-US" dirty="0" smtClean="0"/>
              <a:t> Model</a:t>
            </a:r>
          </a:p>
          <a:p>
            <a:r>
              <a:rPr lang="en-US" dirty="0" smtClean="0"/>
              <a:t>Some more complicated models are physically based </a:t>
            </a:r>
          </a:p>
          <a:p>
            <a:pPr lvl="1"/>
            <a:r>
              <a:rPr lang="en-US" dirty="0" smtClean="0"/>
              <a:t>Cook-Torrance Model</a:t>
            </a:r>
          </a:p>
          <a:p>
            <a:pPr lvl="1"/>
            <a:r>
              <a:rPr lang="en-US" dirty="0" smtClean="0"/>
              <a:t>Oren-</a:t>
            </a:r>
            <a:r>
              <a:rPr lang="en-US" dirty="0" err="1" smtClean="0"/>
              <a:t>Nayer</a:t>
            </a:r>
            <a:r>
              <a:rPr lang="en-US" dirty="0" smtClean="0"/>
              <a:t> Model</a:t>
            </a:r>
          </a:p>
          <a:p>
            <a:r>
              <a:rPr lang="en-US" dirty="0" smtClean="0"/>
              <a:t>Which model we use largely depends on our application</a:t>
            </a:r>
          </a:p>
          <a:p>
            <a:r>
              <a:rPr lang="en-US" dirty="0" smtClean="0"/>
              <a:t>Usually a performance vs. accuracy tradeoff</a:t>
            </a:r>
          </a:p>
          <a:p>
            <a:pPr lvl="1"/>
            <a:endParaRPr lang="en-US" dirty="0"/>
          </a:p>
        </p:txBody>
      </p:sp>
      <p:sp>
        <p:nvSpPr>
          <p:cNvPr id="4" name="Footer Placeholder 3"/>
          <p:cNvSpPr>
            <a:spLocks noGrp="1"/>
          </p:cNvSpPr>
          <p:nvPr>
            <p:ph type="ftr" sz="quarter" idx="3"/>
          </p:nvPr>
        </p:nvSpPr>
        <p:spPr/>
        <p:txBody>
          <a:bodyPr/>
          <a:lstStyle/>
          <a:p>
            <a:r>
              <a:rPr lang="en-US" dirty="0" smtClean="0"/>
              <a:t>November 1, 2012</a:t>
            </a:r>
            <a:endParaRPr lang="en-US" dirty="0"/>
          </a:p>
        </p:txBody>
      </p:sp>
      <p:sp>
        <p:nvSpPr>
          <p:cNvPr id="2" name="Title 1"/>
          <p:cNvSpPr>
            <a:spLocks noGrp="1"/>
          </p:cNvSpPr>
          <p:nvPr>
            <p:ph type="title"/>
          </p:nvPr>
        </p:nvSpPr>
        <p:spPr/>
        <p:txBody>
          <a:bodyPr>
            <a:normAutofit fontScale="90000"/>
          </a:bodyPr>
          <a:lstStyle/>
          <a:p>
            <a:r>
              <a:rPr lang="en-US" dirty="0"/>
              <a:t>Modeling Reflectance</a:t>
            </a:r>
            <a:r>
              <a:rPr lang="en-US" dirty="0" smtClean="0"/>
              <a:t>: </a:t>
            </a:r>
            <a:r>
              <a:rPr lang="en-US" b="1" dirty="0" smtClean="0"/>
              <a:t>Lambertian (2/2)</a:t>
            </a:r>
            <a:endParaRPr lang="en-US" b="1" dirty="0"/>
          </a:p>
        </p:txBody>
      </p:sp>
      <p:sp>
        <p:nvSpPr>
          <p:cNvPr id="6" name="Slide Number Placeholder 5"/>
          <p:cNvSpPr>
            <a:spLocks noGrp="1"/>
          </p:cNvSpPr>
          <p:nvPr>
            <p:ph type="sldNum" sz="quarter" idx="4"/>
          </p:nvPr>
        </p:nvSpPr>
        <p:spPr/>
        <p:txBody>
          <a:bodyPr/>
          <a:lstStyle/>
          <a:p>
            <a:fld id="{8B09B1D7-08F4-4981-B496-0018F6D397C3}" type="slidenum">
              <a:rPr lang="en-US" smtClean="0"/>
              <a:pPr/>
              <a:t>24</a:t>
            </a:fld>
            <a:r>
              <a:rPr lang="en-US" smtClean="0"/>
              <a:t> of 45</a:t>
            </a:r>
            <a:endParaRPr lang="en-US" dirty="0"/>
          </a:p>
        </p:txBody>
      </p:sp>
    </p:spTree>
    <p:extLst>
      <p:ext uri="{BB962C8B-B14F-4D97-AF65-F5344CB8AC3E}">
        <p14:creationId xmlns:p14="http://schemas.microsoft.com/office/powerpoint/2010/main" val="236168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4" descr="brdf"/>
          <p:cNvPicPr>
            <a:picLocks noChangeAspect="1" noChangeArrowheads="1"/>
          </p:cNvPicPr>
          <p:nvPr/>
        </p:nvPicPr>
        <p:blipFill>
          <a:blip r:embed="rId3" cstate="print"/>
          <a:srcRect/>
          <a:stretch>
            <a:fillRect/>
          </a:stretch>
        </p:blipFill>
        <p:spPr bwMode="auto">
          <a:xfrm>
            <a:off x="5742433" y="179172"/>
            <a:ext cx="3038246" cy="2256333"/>
          </a:xfrm>
          <a:prstGeom prst="rect">
            <a:avLst/>
          </a:prstGeom>
          <a:noFill/>
          <a:ln w="9525">
            <a:noFill/>
            <a:miter lim="800000"/>
            <a:headEnd/>
            <a:tailEnd/>
          </a:ln>
        </p:spPr>
      </p:pic>
      <p:pic>
        <p:nvPicPr>
          <p:cNvPr id="11" name="Picture 10" descr="spheres2"/>
          <p:cNvPicPr>
            <a:picLocks noGrp="1" noChangeAspect="1" noChangeArrowheads="1"/>
          </p:cNvPicPr>
          <p:nvPr/>
        </p:nvPicPr>
        <p:blipFill rotWithShape="1">
          <a:blip r:embed="rId4" cstate="print"/>
          <a:srcRect b="3770"/>
          <a:stretch/>
        </p:blipFill>
        <p:spPr bwMode="auto">
          <a:xfrm>
            <a:off x="1752600" y="2687986"/>
            <a:ext cx="2057400" cy="2014644"/>
          </a:xfrm>
          <a:prstGeom prst="rect">
            <a:avLst/>
          </a:prstGeom>
          <a:noFill/>
          <a:ln w="9525">
            <a:noFill/>
            <a:miter lim="800000"/>
            <a:headEnd/>
            <a:tailEnd/>
          </a:ln>
        </p:spPr>
      </p:pic>
      <p:sp>
        <p:nvSpPr>
          <p:cNvPr id="2" name="Footer Placeholder 1"/>
          <p:cNvSpPr>
            <a:spLocks noGrp="1"/>
          </p:cNvSpPr>
          <p:nvPr>
            <p:ph type="ftr" sz="quarter" idx="3"/>
          </p:nvPr>
        </p:nvSpPr>
        <p:spPr/>
        <p:txBody>
          <a:bodyPr/>
          <a:lstStyle/>
          <a:p>
            <a:r>
              <a:rPr lang="en-US" dirty="0" smtClean="0"/>
              <a:t>November 1, 2012</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a:xfrm>
                <a:off x="457202" y="742950"/>
                <a:ext cx="4741323" cy="2133600"/>
              </a:xfrm>
            </p:spPr>
            <p:txBody>
              <a:bodyPr>
                <a:normAutofit lnSpcReduction="10000"/>
              </a:bodyPr>
              <a:lstStyle/>
              <a:p>
                <a:pPr>
                  <a:spcAft>
                    <a:spcPts val="600"/>
                  </a:spcAft>
                </a:pPr>
                <a:r>
                  <a:rPr lang="en-US" sz="1800" dirty="0" smtClean="0"/>
                  <a:t>Most materials are not perfectly Lambertian; most BRDFs are viewer dependent</a:t>
                </a:r>
              </a:p>
              <a:p>
                <a:pPr lvl="1">
                  <a:spcBef>
                    <a:spcPts val="600"/>
                  </a:spcBef>
                  <a:spcAft>
                    <a:spcPts val="600"/>
                  </a:spcAft>
                </a:pPr>
                <a:r>
                  <a:rPr lang="en-US" sz="1600" dirty="0" smtClean="0"/>
                  <a:t>this is the </a:t>
                </a:r>
                <a:r>
                  <a:rPr lang="en-US" sz="1600" b="1" i="1" dirty="0" smtClean="0">
                    <a:solidFill>
                      <a:srgbClr val="C00000"/>
                    </a:solidFill>
                  </a:rPr>
                  <a:t>specular</a:t>
                </a:r>
                <a:r>
                  <a:rPr lang="en-US" sz="1600" dirty="0" smtClean="0">
                    <a:solidFill>
                      <a:srgbClr val="C00000"/>
                    </a:solidFill>
                  </a:rPr>
                  <a:t> </a:t>
                </a:r>
                <a:r>
                  <a:rPr lang="en-US" sz="1600" dirty="0" smtClean="0"/>
                  <a:t>property of the material</a:t>
                </a:r>
              </a:p>
              <a:p>
                <a:pPr lvl="1">
                  <a:spcBef>
                    <a:spcPts val="600"/>
                  </a:spcBef>
                  <a:spcAft>
                    <a:spcPts val="600"/>
                  </a:spcAft>
                </a:pPr>
                <a:r>
                  <a:rPr lang="en-US" sz="1600" dirty="0" smtClean="0"/>
                  <a:t>BRDF value is greatest when </a:t>
                </a:r>
                <a14:m>
                  <m:oMath xmlns:m="http://schemas.openxmlformats.org/officeDocument/2006/math">
                    <m:sSub>
                      <m:sSubPr>
                        <m:ctrlPr>
                          <a:rPr lang="en-US" sz="1600" i="1" smtClean="0">
                            <a:latin typeface="Cambria Math"/>
                          </a:rPr>
                        </m:ctrlPr>
                      </m:sSubPr>
                      <m:e>
                        <m:r>
                          <a:rPr lang="en-US" sz="1600" i="1" smtClean="0">
                            <a:latin typeface="Cambria Math"/>
                          </a:rPr>
                          <m:t>𝜔</m:t>
                        </m:r>
                      </m:e>
                      <m:sub>
                        <m:r>
                          <a:rPr lang="en-US" sz="1600" i="1" smtClean="0">
                            <a:latin typeface="Cambria Math"/>
                          </a:rPr>
                          <m:t>𝑜</m:t>
                        </m:r>
                      </m:sub>
                    </m:sSub>
                    <m:r>
                      <a:rPr lang="en-US" sz="1600" i="1" smtClean="0">
                        <a:latin typeface="Cambria Math"/>
                      </a:rPr>
                      <m:t>=</m:t>
                    </m:r>
                    <m:sSub>
                      <m:sSubPr>
                        <m:ctrlPr>
                          <a:rPr lang="en-US" sz="1600" i="1" smtClean="0">
                            <a:latin typeface="Cambria Math"/>
                          </a:rPr>
                        </m:ctrlPr>
                      </m:sSubPr>
                      <m:e>
                        <m:r>
                          <a:rPr lang="en-US" sz="1600" i="1" smtClean="0">
                            <a:latin typeface="Cambria Math"/>
                          </a:rPr>
                          <m:t>𝜔</m:t>
                        </m:r>
                      </m:e>
                      <m:sub>
                        <m:r>
                          <a:rPr lang="en-US" sz="1600" i="1" smtClean="0">
                            <a:latin typeface="Cambria Math"/>
                          </a:rPr>
                          <m:t>𝑖</m:t>
                        </m:r>
                      </m:sub>
                    </m:sSub>
                    <m:r>
                      <a:rPr lang="en-US" sz="1600" i="1" smtClean="0">
                        <a:latin typeface="Cambria Math"/>
                      </a:rPr>
                      <m:t> </m:t>
                    </m:r>
                  </m:oMath>
                </a14:m>
                <a:r>
                  <a:rPr lang="en-US" sz="1600" dirty="0" smtClean="0"/>
                  <a:t> </a:t>
                </a:r>
                <a:r>
                  <a:rPr lang="en-US" sz="1600" dirty="0"/>
                  <a:t>(when the outgoing angle is opposite the incoming angle </a:t>
                </a:r>
                <a:r>
                  <a:rPr lang="en-US" sz="1600" dirty="0" smtClean="0"/>
                  <a:t>), like a perfect mirror or rippling water</a:t>
                </a:r>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xfrm>
                <a:off x="457202" y="742950"/>
                <a:ext cx="4741323" cy="2133600"/>
              </a:xfrm>
              <a:blipFill rotWithShape="1">
                <a:blip r:embed="rId5"/>
                <a:stretch>
                  <a:fillRect l="-129" t="-2857"/>
                </a:stretch>
              </a:blipFill>
            </p:spPr>
            <p:txBody>
              <a:bodyPr/>
              <a:lstStyle/>
              <a:p>
                <a:r>
                  <a:rPr lang="en-US">
                    <a:noFill/>
                  </a:rPr>
                  <a:t> </a:t>
                </a:r>
              </a:p>
            </p:txBody>
          </p:sp>
        </mc:Fallback>
      </mc:AlternateContent>
      <p:sp>
        <p:nvSpPr>
          <p:cNvPr id="6" name="Title 5"/>
          <p:cNvSpPr>
            <a:spLocks noGrp="1"/>
          </p:cNvSpPr>
          <p:nvPr>
            <p:ph type="title"/>
          </p:nvPr>
        </p:nvSpPr>
        <p:spPr>
          <a:xfrm>
            <a:off x="457200" y="361950"/>
            <a:ext cx="8229600" cy="457200"/>
          </a:xfrm>
        </p:spPr>
        <p:txBody>
          <a:bodyPr>
            <a:normAutofit fontScale="90000"/>
          </a:bodyPr>
          <a:lstStyle/>
          <a:p>
            <a:r>
              <a:rPr lang="en-US" dirty="0" smtClean="0"/>
              <a:t>Modeling Reflectance: </a:t>
            </a:r>
            <a:r>
              <a:rPr lang="en-US" b="1" dirty="0" smtClean="0"/>
              <a:t>Specular</a:t>
            </a:r>
            <a:endParaRPr lang="en-US" b="1" dirty="0"/>
          </a:p>
        </p:txBody>
      </p:sp>
      <p:pic>
        <p:nvPicPr>
          <p:cNvPr id="29" name="Picture 28"/>
          <p:cNvPicPr>
            <a:picLocks noChangeAspect="1" noChangeArrowheads="1"/>
          </p:cNvPicPr>
          <p:nvPr/>
        </p:nvPicPr>
        <p:blipFill>
          <a:blip r:embed="rId6" cstate="print"/>
          <a:srcRect/>
          <a:stretch>
            <a:fillRect/>
          </a:stretch>
        </p:blipFill>
        <p:spPr bwMode="auto">
          <a:xfrm>
            <a:off x="5715000" y="2571750"/>
            <a:ext cx="2898769" cy="2133600"/>
          </a:xfrm>
          <a:prstGeom prst="rect">
            <a:avLst/>
          </a:prstGeom>
          <a:noFill/>
          <a:ln w="9525">
            <a:noFill/>
            <a:miter lim="800000"/>
            <a:headEnd/>
            <a:tailEnd/>
          </a:ln>
          <a:effectLst/>
        </p:spPr>
      </p:pic>
      <p:sp>
        <p:nvSpPr>
          <p:cNvPr id="5" name="Slide Number Placeholder 4"/>
          <p:cNvSpPr>
            <a:spLocks noGrp="1"/>
          </p:cNvSpPr>
          <p:nvPr>
            <p:ph type="sldNum" sz="quarter" idx="4"/>
          </p:nvPr>
        </p:nvSpPr>
        <p:spPr/>
        <p:txBody>
          <a:bodyPr/>
          <a:lstStyle/>
          <a:p>
            <a:fld id="{8317B451-FFF9-45C2-942C-A416B41A0C42}" type="slidenum">
              <a:rPr lang="en-US" smtClean="0"/>
              <a:pPr/>
              <a:t>25</a:t>
            </a:fld>
            <a:r>
              <a:rPr lang="en-US" smtClean="0"/>
              <a:t> of 45</a:t>
            </a:r>
            <a:endParaRPr lang="en-US" dirty="0"/>
          </a:p>
        </p:txBody>
      </p:sp>
    </p:spTree>
    <p:extLst>
      <p:ext uri="{BB962C8B-B14F-4D97-AF65-F5344CB8AC3E}">
        <p14:creationId xmlns:p14="http://schemas.microsoft.com/office/powerpoint/2010/main" val="97680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912544" y="4800602"/>
            <a:ext cx="5257800" cy="240983"/>
          </a:xfrm>
        </p:spPr>
        <p:txBody>
          <a:bodyPr/>
          <a:lstStyle/>
          <a:p>
            <a:r>
              <a:rPr lang="en-US" dirty="0" smtClean="0"/>
              <a:t>November 1, 2012</a:t>
            </a:r>
            <a:endParaRPr lang="en-US" dirty="0"/>
          </a:p>
        </p:txBody>
      </p:sp>
      <p:sp>
        <p:nvSpPr>
          <p:cNvPr id="3" name="Content Placeholder 2"/>
          <p:cNvSpPr>
            <a:spLocks noGrp="1"/>
          </p:cNvSpPr>
          <p:nvPr>
            <p:ph sz="quarter" idx="1"/>
          </p:nvPr>
        </p:nvSpPr>
        <p:spPr>
          <a:xfrm>
            <a:off x="457200" y="1085850"/>
            <a:ext cx="4648200" cy="3600450"/>
          </a:xfrm>
        </p:spPr>
        <p:txBody>
          <a:bodyPr>
            <a:normAutofit fontScale="92500" lnSpcReduction="10000"/>
          </a:bodyPr>
          <a:lstStyle/>
          <a:p>
            <a:r>
              <a:rPr lang="en-US" dirty="0" smtClean="0"/>
              <a:t>All of these models model light when it hits a surface directly</a:t>
            </a:r>
          </a:p>
          <a:p>
            <a:pPr>
              <a:spcBef>
                <a:spcPts val="700"/>
              </a:spcBef>
              <a:spcAft>
                <a:spcPts val="700"/>
              </a:spcAft>
            </a:pPr>
            <a:r>
              <a:rPr lang="en-US" dirty="0" smtClean="0"/>
              <a:t>Light may also be scattered / absorbed while traveling through participating media (e.g., Fog)</a:t>
            </a:r>
          </a:p>
          <a:p>
            <a:pPr>
              <a:spcBef>
                <a:spcPts val="700"/>
              </a:spcBef>
              <a:spcAft>
                <a:spcPts val="700"/>
              </a:spcAft>
            </a:pPr>
            <a:r>
              <a:rPr lang="en-US" dirty="0"/>
              <a:t>The BRDF can be generalized to model transmission through an object </a:t>
            </a:r>
            <a:br>
              <a:rPr lang="en-US" dirty="0"/>
            </a:br>
            <a:r>
              <a:rPr lang="en-US" dirty="0"/>
              <a:t>(i.e., Refraction) and sub-surface scattering by defining other terms, such as the </a:t>
            </a:r>
            <a:r>
              <a:rPr lang="en-US" i="1" dirty="0"/>
              <a:t>Bidirectional scattering surface reflectance distribution function</a:t>
            </a:r>
            <a:r>
              <a:rPr lang="en-US" dirty="0"/>
              <a:t> (BSSRDF</a:t>
            </a:r>
            <a:r>
              <a:rPr lang="en-US" dirty="0" smtClean="0"/>
              <a:t>)</a:t>
            </a:r>
            <a:endParaRPr lang="en-US" dirty="0"/>
          </a:p>
        </p:txBody>
      </p:sp>
      <p:pic>
        <p:nvPicPr>
          <p:cNvPr id="6" name="Content Placeholder 5"/>
          <p:cNvPicPr>
            <a:picLocks noGrp="1" noChangeAspect="1" noChangeArrowheads="1"/>
          </p:cNvPicPr>
          <p:nvPr>
            <p:ph sz="quarter" idx="10"/>
          </p:nvPr>
        </p:nvPicPr>
        <p:blipFill rotWithShape="1">
          <a:blip r:embed="rId3" cstate="print">
            <a:extLst>
              <a:ext uri="{28A0092B-C50C-407E-A947-70E740481C1C}">
                <a14:useLocalDpi xmlns:a14="http://schemas.microsoft.com/office/drawing/2010/main" val="0"/>
              </a:ext>
            </a:extLst>
          </a:blip>
          <a:srcRect l="9615" t="5048" r="5048" b="9615"/>
          <a:stretch/>
        </p:blipFill>
        <p:spPr bwMode="auto">
          <a:xfrm>
            <a:off x="5562600" y="209550"/>
            <a:ext cx="2209800" cy="2177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514350"/>
            <a:ext cx="8229600" cy="457200"/>
          </a:xfrm>
        </p:spPr>
        <p:txBody>
          <a:bodyPr>
            <a:normAutofit fontScale="90000"/>
          </a:bodyPr>
          <a:lstStyle/>
          <a:p>
            <a:r>
              <a:rPr lang="en-US" dirty="0" smtClean="0"/>
              <a:t>Modeling Reflection: </a:t>
            </a:r>
            <a:r>
              <a:rPr lang="en-US" b="1" dirty="0" smtClean="0"/>
              <a:t>BSSRDF</a:t>
            </a:r>
            <a:endParaRPr lang="en-US" b="1" dirty="0"/>
          </a:p>
        </p:txBody>
      </p:sp>
      <p:pic>
        <p:nvPicPr>
          <p:cNvPr id="7" name="Picture 4"/>
          <p:cNvPicPr>
            <a:picLocks noGrp="1" noChangeAspect="1" noChangeArrowheads="1"/>
          </p:cNvPicPr>
          <p:nvPr>
            <p:ph sz="quarter" idx="4294967295"/>
          </p:nvPr>
        </p:nvPicPr>
        <p:blipFill rotWithShape="1">
          <a:blip r:embed="rId4" cstate="print">
            <a:extLst>
              <a:ext uri="{28A0092B-C50C-407E-A947-70E740481C1C}">
                <a14:useLocalDpi xmlns:a14="http://schemas.microsoft.com/office/drawing/2010/main" val="0"/>
              </a:ext>
            </a:extLst>
          </a:blip>
          <a:srcRect l="9615" t="6009" r="6009" b="9615"/>
          <a:stretch/>
        </p:blipFill>
        <p:spPr bwMode="auto">
          <a:xfrm>
            <a:off x="6613031" y="2419350"/>
            <a:ext cx="2226169"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txBox="1">
            <a:spLocks/>
          </p:cNvSpPr>
          <p:nvPr/>
        </p:nvSpPr>
        <p:spPr>
          <a:xfrm>
            <a:off x="4639146" y="3876203"/>
            <a:ext cx="1981200" cy="685800"/>
          </a:xfrm>
          <a:prstGeom prst="rect">
            <a:avLst/>
          </a:prstGeom>
          <a:noFill/>
        </p:spPr>
        <p:txBody>
          <a:bodyPr>
            <a:normAutofit lnSpcReduction="10000"/>
          </a:bodyPr>
          <a:lst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dirty="0" smtClean="0"/>
              <a:t>Image: </a:t>
            </a:r>
            <a:r>
              <a:rPr lang="en-US" dirty="0" smtClean="0"/>
              <a:t>No scattering (top) vs. with BSSRDF scattering (bottom).</a:t>
            </a:r>
            <a:endParaRPr lang="en-US" dirty="0"/>
          </a:p>
        </p:txBody>
      </p:sp>
      <p:sp>
        <p:nvSpPr>
          <p:cNvPr id="9" name="TextBox 8"/>
          <p:cNvSpPr txBox="1"/>
          <p:nvPr/>
        </p:nvSpPr>
        <p:spPr>
          <a:xfrm>
            <a:off x="2962164" y="4620280"/>
            <a:ext cx="5047892" cy="523220"/>
          </a:xfrm>
          <a:prstGeom prst="rect">
            <a:avLst/>
          </a:prstGeom>
          <a:noFill/>
        </p:spPr>
        <p:txBody>
          <a:bodyPr wrap="square" rtlCol="0">
            <a:spAutoFit/>
          </a:bodyPr>
          <a:lstStyle/>
          <a:p>
            <a:pPr algn="r"/>
            <a:r>
              <a:rPr lang="en-US" sz="1400" dirty="0" smtClean="0"/>
              <a:t>Image credit: </a:t>
            </a:r>
            <a:r>
              <a:rPr lang="en-US" sz="1400" dirty="0">
                <a:hlinkClick r:id="rId5"/>
              </a:rPr>
              <a:t>http://graphics.ucsd.edu/~</a:t>
            </a:r>
            <a:r>
              <a:rPr lang="en-US" sz="1400" dirty="0" smtClean="0">
                <a:hlinkClick r:id="rId5"/>
              </a:rPr>
              <a:t>henrik/images/subsurf.html</a:t>
            </a:r>
            <a:r>
              <a:rPr lang="en-US" sz="1400" dirty="0" smtClean="0"/>
              <a:t> </a:t>
            </a:r>
            <a:endParaRPr lang="en-US" sz="1400" dirty="0"/>
          </a:p>
        </p:txBody>
      </p:sp>
      <p:sp>
        <p:nvSpPr>
          <p:cNvPr id="4" name="Slide Number Placeholder 3"/>
          <p:cNvSpPr>
            <a:spLocks noGrp="1"/>
          </p:cNvSpPr>
          <p:nvPr>
            <p:ph type="sldNum" sz="quarter" idx="4"/>
          </p:nvPr>
        </p:nvSpPr>
        <p:spPr/>
        <p:txBody>
          <a:bodyPr/>
          <a:lstStyle/>
          <a:p>
            <a:fld id="{8317B451-FFF9-45C2-942C-A416B41A0C42}" type="slidenum">
              <a:rPr lang="en-US" smtClean="0"/>
              <a:pPr/>
              <a:t>26</a:t>
            </a:fld>
            <a:r>
              <a:rPr lang="en-US" smtClean="0"/>
              <a:t> of 45</a:t>
            </a:r>
            <a:endParaRPr lang="en-US" dirty="0"/>
          </a:p>
        </p:txBody>
      </p:sp>
    </p:spTree>
    <p:extLst>
      <p:ext uri="{BB962C8B-B14F-4D97-AF65-F5344CB8AC3E}">
        <p14:creationId xmlns:p14="http://schemas.microsoft.com/office/powerpoint/2010/main" val="225996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819150"/>
            <a:ext cx="8229600" cy="1390650"/>
          </a:xfrm>
        </p:spPr>
        <p:txBody>
          <a:bodyPr>
            <a:normAutofit lnSpcReduction="10000"/>
          </a:bodyPr>
          <a:lstStyle/>
          <a:p>
            <a:r>
              <a:rPr lang="en-US" dirty="0" smtClean="0"/>
              <a:t>Some surfaces may also reflect light internally a little before letting the light escape again (subsurface scattering)</a:t>
            </a:r>
          </a:p>
          <a:p>
            <a:pPr lvl="1"/>
            <a:r>
              <a:rPr lang="en-US" dirty="0"/>
              <a:t>m</a:t>
            </a:r>
            <a:r>
              <a:rPr lang="en-US" dirty="0" smtClean="0"/>
              <a:t>arble, skin, wax, hair, milk and other fluids</a:t>
            </a:r>
          </a:p>
          <a:p>
            <a:r>
              <a:rPr lang="en-US" dirty="0" smtClean="0"/>
              <a:t>More complex models are needed to approximate these interactions</a:t>
            </a:r>
          </a:p>
        </p:txBody>
      </p:sp>
      <p:sp>
        <p:nvSpPr>
          <p:cNvPr id="8" name="Footer Placeholder 7"/>
          <p:cNvSpPr>
            <a:spLocks noGrp="1"/>
          </p:cNvSpPr>
          <p:nvPr>
            <p:ph type="ftr" sz="quarter" idx="3"/>
          </p:nvPr>
        </p:nvSpPr>
        <p:spPr/>
        <p:txBody>
          <a:bodyPr/>
          <a:lstStyle/>
          <a:p>
            <a:r>
              <a:rPr lang="en-US" dirty="0" smtClean="0"/>
              <a:t>November 1, 2012</a:t>
            </a:r>
            <a:endParaRPr lang="en-US" dirty="0"/>
          </a:p>
        </p:txBody>
      </p:sp>
      <p:sp>
        <p:nvSpPr>
          <p:cNvPr id="2" name="Title 1"/>
          <p:cNvSpPr>
            <a:spLocks noGrp="1"/>
          </p:cNvSpPr>
          <p:nvPr>
            <p:ph type="title"/>
          </p:nvPr>
        </p:nvSpPr>
        <p:spPr>
          <a:xfrm>
            <a:off x="457200" y="438150"/>
            <a:ext cx="8229600" cy="457200"/>
          </a:xfrm>
        </p:spPr>
        <p:txBody>
          <a:bodyPr>
            <a:normAutofit fontScale="90000"/>
          </a:bodyPr>
          <a:lstStyle/>
          <a:p>
            <a:r>
              <a:rPr lang="en-US" dirty="0"/>
              <a:t>Modeling Reflectance: </a:t>
            </a:r>
            <a:r>
              <a:rPr lang="en-US" b="1" dirty="0"/>
              <a:t>Subsurface </a:t>
            </a:r>
            <a:r>
              <a:rPr lang="en-US" b="1" dirty="0" smtClean="0"/>
              <a:t>Scattering</a:t>
            </a:r>
            <a:endParaRPr lang="en-US" b="1" dirty="0"/>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a:xfrm>
            <a:off x="2750105" y="2114550"/>
            <a:ext cx="3193495" cy="2590800"/>
          </a:xfrm>
          <a:prstGeom prst="rect">
            <a:avLst/>
          </a:prstGeom>
        </p:spPr>
      </p:pic>
      <p:sp>
        <p:nvSpPr>
          <p:cNvPr id="4" name="Slide Number Placeholder 3"/>
          <p:cNvSpPr>
            <a:spLocks noGrp="1"/>
          </p:cNvSpPr>
          <p:nvPr>
            <p:ph type="sldNum" sz="quarter" idx="4"/>
          </p:nvPr>
        </p:nvSpPr>
        <p:spPr/>
        <p:txBody>
          <a:bodyPr/>
          <a:lstStyle/>
          <a:p>
            <a:fld id="{8B09B1D7-08F4-4981-B496-0018F6D397C3}" type="slidenum">
              <a:rPr lang="en-US" smtClean="0"/>
              <a:pPr/>
              <a:t>27</a:t>
            </a:fld>
            <a:r>
              <a:rPr lang="en-US" smtClean="0"/>
              <a:t> of 45</a:t>
            </a:r>
            <a:endParaRPr lang="en-US" dirty="0"/>
          </a:p>
        </p:txBody>
      </p:sp>
    </p:spTree>
    <p:extLst>
      <p:ext uri="{BB962C8B-B14F-4D97-AF65-F5344CB8AC3E}">
        <p14:creationId xmlns:p14="http://schemas.microsoft.com/office/powerpoint/2010/main" val="181058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p:cNvSpPr>
            <a:spLocks noGrp="1"/>
          </p:cNvSpPr>
          <p:nvPr>
            <p:ph type="ftr" sz="quarter" idx="3"/>
          </p:nvPr>
        </p:nvSpPr>
        <p:spPr/>
        <p:txBody>
          <a:bodyPr/>
          <a:lstStyle/>
          <a:p>
            <a:r>
              <a:rPr lang="en-US" dirty="0" smtClean="0"/>
              <a:t>November 1, 2012</a:t>
            </a:r>
            <a:endParaRPr lang="en-US" dirty="0"/>
          </a:p>
        </p:txBody>
      </p:sp>
      <p:sp>
        <p:nvSpPr>
          <p:cNvPr id="4" name="Content Placeholder 3"/>
          <p:cNvSpPr>
            <a:spLocks noGrp="1"/>
          </p:cNvSpPr>
          <p:nvPr>
            <p:ph sz="quarter" idx="1"/>
          </p:nvPr>
        </p:nvSpPr>
        <p:spPr>
          <a:xfrm>
            <a:off x="457200" y="1085850"/>
            <a:ext cx="8077200" cy="1543050"/>
          </a:xfrm>
        </p:spPr>
        <p:txBody>
          <a:bodyPr>
            <a:normAutofit/>
          </a:bodyPr>
          <a:lstStyle/>
          <a:p>
            <a:pPr>
              <a:spcAft>
                <a:spcPts val="600"/>
              </a:spcAft>
            </a:pPr>
            <a:r>
              <a:rPr lang="en-US" sz="1600" dirty="0" smtClean="0"/>
              <a:t>Researchers </a:t>
            </a:r>
            <a:r>
              <a:rPr lang="en-US" sz="1600" dirty="0"/>
              <a:t>collect tables of data for B*DFs of specific materials using devices like the one </a:t>
            </a:r>
            <a:r>
              <a:rPr lang="en-US" sz="1600" dirty="0" smtClean="0"/>
              <a:t>pictured</a:t>
            </a:r>
          </a:p>
          <a:p>
            <a:pPr>
              <a:spcAft>
                <a:spcPts val="600"/>
              </a:spcAft>
            </a:pPr>
            <a:r>
              <a:rPr lang="en-US" sz="1600" dirty="0" smtClean="0"/>
              <a:t>The basic idea is to vary a light source around a hemisphere and measure the intensity at that direction. </a:t>
            </a:r>
            <a:endParaRPr lang="en-US" sz="1600" dirty="0"/>
          </a:p>
        </p:txBody>
      </p:sp>
      <p:pic>
        <p:nvPicPr>
          <p:cNvPr id="7" name="Picture 2"/>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2114550"/>
            <a:ext cx="3657600" cy="2607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5"/>
          <p:cNvSpPr>
            <a:spLocks noGrp="1"/>
          </p:cNvSpPr>
          <p:nvPr>
            <p:ph type="title"/>
          </p:nvPr>
        </p:nvSpPr>
        <p:spPr>
          <a:xfrm>
            <a:off x="457200" y="514350"/>
            <a:ext cx="8229600" cy="457200"/>
          </a:xfrm>
        </p:spPr>
        <p:txBody>
          <a:bodyPr>
            <a:normAutofit fontScale="90000"/>
          </a:bodyPr>
          <a:lstStyle/>
          <a:p>
            <a:r>
              <a:rPr lang="en-US" dirty="0" smtClean="0"/>
              <a:t>Modeling Reflectance: </a:t>
            </a:r>
            <a:r>
              <a:rPr lang="en-US" b="1" dirty="0" smtClean="0"/>
              <a:t>Measuring B*DFs</a:t>
            </a:r>
            <a:endParaRPr lang="en-US" b="1" dirty="0"/>
          </a:p>
        </p:txBody>
      </p:sp>
      <p:sp>
        <p:nvSpPr>
          <p:cNvPr id="11" name="TextBox 10"/>
          <p:cNvSpPr txBox="1"/>
          <p:nvPr/>
        </p:nvSpPr>
        <p:spPr>
          <a:xfrm>
            <a:off x="4800600" y="4324350"/>
            <a:ext cx="4038600" cy="307777"/>
          </a:xfrm>
          <a:prstGeom prst="rect">
            <a:avLst/>
          </a:prstGeom>
          <a:noFill/>
        </p:spPr>
        <p:txBody>
          <a:bodyPr wrap="square" rtlCol="0">
            <a:spAutoFit/>
          </a:bodyPr>
          <a:lstStyle/>
          <a:p>
            <a:pPr algn="r"/>
            <a:r>
              <a:rPr lang="en-US" sz="1400" dirty="0" smtClean="0"/>
              <a:t>Image credit:  </a:t>
            </a:r>
            <a:r>
              <a:rPr lang="en-US" sz="1400" dirty="0" smtClean="0">
                <a:hlinkClick r:id="rId4"/>
              </a:rPr>
              <a:t>Chuck </a:t>
            </a:r>
            <a:r>
              <a:rPr lang="en-US" sz="1400" dirty="0" err="1" smtClean="0">
                <a:hlinkClick r:id="rId4"/>
              </a:rPr>
              <a:t>Moidel</a:t>
            </a:r>
            <a:endParaRPr lang="en-US" sz="1400" dirty="0"/>
          </a:p>
        </p:txBody>
      </p:sp>
      <p:sp>
        <p:nvSpPr>
          <p:cNvPr id="2" name="Slide Number Placeholder 1"/>
          <p:cNvSpPr>
            <a:spLocks noGrp="1"/>
          </p:cNvSpPr>
          <p:nvPr>
            <p:ph type="sldNum" sz="quarter" idx="4"/>
          </p:nvPr>
        </p:nvSpPr>
        <p:spPr/>
        <p:txBody>
          <a:bodyPr/>
          <a:lstStyle/>
          <a:p>
            <a:fld id="{8317B451-FFF9-45C2-942C-A416B41A0C42}" type="slidenum">
              <a:rPr lang="en-US" smtClean="0"/>
              <a:pPr/>
              <a:t>28</a:t>
            </a:fld>
            <a:r>
              <a:rPr lang="en-US" smtClean="0"/>
              <a:t> of 45</a:t>
            </a:r>
            <a:endParaRPr lang="en-US" dirty="0"/>
          </a:p>
        </p:txBody>
      </p:sp>
    </p:spTree>
    <p:extLst>
      <p:ext uri="{BB962C8B-B14F-4D97-AF65-F5344CB8AC3E}">
        <p14:creationId xmlns:p14="http://schemas.microsoft.com/office/powerpoint/2010/main" val="58409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US" dirty="0" smtClean="0"/>
              <a:t>November 1, 2012</a:t>
            </a:r>
            <a:endParaRPr lang="en-US" dirty="0"/>
          </a:p>
        </p:txBody>
      </p:sp>
      <p:sp>
        <p:nvSpPr>
          <p:cNvPr id="3" name="Content Placeholder 2"/>
          <p:cNvSpPr>
            <a:spLocks noGrp="1"/>
          </p:cNvSpPr>
          <p:nvPr>
            <p:ph sz="quarter" idx="1"/>
          </p:nvPr>
        </p:nvSpPr>
        <p:spPr>
          <a:xfrm>
            <a:off x="457200" y="1085850"/>
            <a:ext cx="3429000" cy="3600450"/>
          </a:xfrm>
        </p:spPr>
        <p:txBody>
          <a:bodyPr>
            <a:normAutofit fontScale="92500"/>
          </a:bodyPr>
          <a:lstStyle/>
          <a:p>
            <a:r>
              <a:rPr lang="en-US" dirty="0" smtClean="0">
                <a:solidFill>
                  <a:schemeClr val="bg1">
                    <a:lumMod val="50000"/>
                  </a:schemeClr>
                </a:solidFill>
              </a:rPr>
              <a:t>What is Light?</a:t>
            </a:r>
          </a:p>
          <a:p>
            <a:r>
              <a:rPr lang="en-US" dirty="0">
                <a:solidFill>
                  <a:schemeClr val="bg1">
                    <a:lumMod val="50000"/>
                  </a:schemeClr>
                </a:solidFill>
              </a:rPr>
              <a:t>Local vs. Global Illumination</a:t>
            </a:r>
          </a:p>
          <a:p>
            <a:r>
              <a:rPr lang="en-US" dirty="0" smtClean="0">
                <a:solidFill>
                  <a:schemeClr val="bg1">
                    <a:lumMod val="50000"/>
                  </a:schemeClr>
                </a:solidFill>
              </a:rPr>
              <a:t>The Rendering Equation</a:t>
            </a:r>
          </a:p>
          <a:p>
            <a:r>
              <a:rPr lang="en-US" dirty="0" smtClean="0">
                <a:solidFill>
                  <a:schemeClr val="bg1">
                    <a:lumMod val="50000"/>
                  </a:schemeClr>
                </a:solidFill>
              </a:rPr>
              <a:t>Illumination vs. Shading</a:t>
            </a:r>
          </a:p>
          <a:p>
            <a:r>
              <a:rPr lang="en-US" dirty="0" smtClean="0">
                <a:solidFill>
                  <a:schemeClr val="bg1">
                    <a:lumMod val="50000"/>
                  </a:schemeClr>
                </a:solidFill>
              </a:rPr>
              <a:t>Computing Illumination</a:t>
            </a:r>
          </a:p>
          <a:p>
            <a:r>
              <a:rPr lang="en-US" dirty="0" smtClean="0">
                <a:solidFill>
                  <a:schemeClr val="bg1">
                    <a:lumMod val="50000"/>
                  </a:schemeClr>
                </a:solidFill>
              </a:rPr>
              <a:t>Modeling Reflectance</a:t>
            </a:r>
          </a:p>
          <a:p>
            <a:r>
              <a:rPr lang="en-US" b="1" dirty="0" smtClean="0"/>
              <a:t>Illumination Models</a:t>
            </a:r>
          </a:p>
          <a:p>
            <a:r>
              <a:rPr lang="en-US" dirty="0" smtClean="0"/>
              <a:t>Shading Models</a:t>
            </a:r>
          </a:p>
          <a:p>
            <a:r>
              <a:rPr lang="en-US" dirty="0" smtClean="0"/>
              <a:t>Advanced Global Illumination Techniques</a:t>
            </a:r>
          </a:p>
          <a:p>
            <a:endParaRPr lang="en-US" dirty="0"/>
          </a:p>
        </p:txBody>
      </p:sp>
      <p:pic>
        <p:nvPicPr>
          <p:cNvPr id="7" name="Content Placeholder 4"/>
          <p:cNvPicPr>
            <a:picLocks noGrp="1" noChangeAspect="1" noChangeArrowheads="1"/>
          </p:cNvPicPr>
          <p:nvPr>
            <p:ph sz="quarter" idx="10"/>
          </p:nvPr>
        </p:nvPicPr>
        <p:blipFill rotWithShape="1">
          <a:blip r:embed="rId3" cstate="print"/>
          <a:stretch/>
        </p:blipFill>
        <p:spPr bwMode="auto">
          <a:xfrm>
            <a:off x="4648200" y="1504950"/>
            <a:ext cx="4038600" cy="2222502"/>
          </a:xfrm>
          <a:prstGeom prst="rect">
            <a:avLst/>
          </a:prstGeom>
          <a:noFill/>
          <a:ln w="9525">
            <a:noFill/>
            <a:miter lim="800000"/>
            <a:headEnd/>
            <a:tailEnd/>
          </a:ln>
        </p:spPr>
      </p:pic>
      <p:sp>
        <p:nvSpPr>
          <p:cNvPr id="2" name="Title 1"/>
          <p:cNvSpPr>
            <a:spLocks noGrp="1"/>
          </p:cNvSpPr>
          <p:nvPr>
            <p:ph type="title"/>
          </p:nvPr>
        </p:nvSpPr>
        <p:spPr>
          <a:xfrm>
            <a:off x="457200" y="514350"/>
            <a:ext cx="8229600" cy="457200"/>
          </a:xfrm>
        </p:spPr>
        <p:txBody>
          <a:bodyPr>
            <a:normAutofit fontScale="90000"/>
          </a:bodyPr>
          <a:lstStyle/>
          <a:p>
            <a:r>
              <a:rPr lang="en-US" dirty="0" smtClean="0"/>
              <a:t>Outline</a:t>
            </a:r>
            <a:endParaRPr lang="en-US" dirty="0"/>
          </a:p>
        </p:txBody>
      </p:sp>
      <p:sp>
        <p:nvSpPr>
          <p:cNvPr id="4" name="Slide Number Placeholder 3"/>
          <p:cNvSpPr>
            <a:spLocks noGrp="1"/>
          </p:cNvSpPr>
          <p:nvPr>
            <p:ph type="sldNum" sz="quarter" idx="4"/>
          </p:nvPr>
        </p:nvSpPr>
        <p:spPr/>
        <p:txBody>
          <a:bodyPr/>
          <a:lstStyle/>
          <a:p>
            <a:fld id="{8317B451-FFF9-45C2-942C-A416B41A0C42}" type="slidenum">
              <a:rPr lang="en-US" smtClean="0"/>
              <a:pPr/>
              <a:t>29</a:t>
            </a:fld>
            <a:r>
              <a:rPr lang="en-US" smtClean="0"/>
              <a:t> of 45</a:t>
            </a:r>
            <a:endParaRPr lang="en-US" dirty="0"/>
          </a:p>
        </p:txBody>
      </p:sp>
    </p:spTree>
    <p:extLst>
      <p:ext uri="{BB962C8B-B14F-4D97-AF65-F5344CB8AC3E}">
        <p14:creationId xmlns:p14="http://schemas.microsoft.com/office/powerpoint/2010/main" val="14003361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3"/>
          </p:nvPr>
        </p:nvSpPr>
        <p:spPr/>
        <p:txBody>
          <a:bodyPr/>
          <a:lstStyle/>
          <a:p>
            <a:r>
              <a:rPr lang="en-US" dirty="0" smtClean="0"/>
              <a:t>November 1, 2012		</a:t>
            </a:r>
            <a:endParaRPr lang="en-US" dirty="0"/>
          </a:p>
        </p:txBody>
      </p:sp>
      <p:sp>
        <p:nvSpPr>
          <p:cNvPr id="3" name="Content Placeholder 2"/>
          <p:cNvSpPr>
            <a:spLocks noGrp="1"/>
          </p:cNvSpPr>
          <p:nvPr>
            <p:ph sz="quarter" idx="1"/>
          </p:nvPr>
        </p:nvSpPr>
        <p:spPr>
          <a:xfrm>
            <a:off x="457200" y="914400"/>
            <a:ext cx="4191000" cy="3714750"/>
          </a:xfrm>
        </p:spPr>
        <p:txBody>
          <a:bodyPr>
            <a:normAutofit fontScale="70000" lnSpcReduction="20000"/>
          </a:bodyPr>
          <a:lstStyle/>
          <a:p>
            <a:r>
              <a:rPr lang="en-US" dirty="0" smtClean="0"/>
              <a:t>Light can be thought of as small packets of energy called photons</a:t>
            </a:r>
          </a:p>
          <a:p>
            <a:r>
              <a:rPr lang="en-US" dirty="0" smtClean="0"/>
              <a:t>Every atom has a nucleus which electrons orbit at various levels</a:t>
            </a:r>
          </a:p>
          <a:p>
            <a:r>
              <a:rPr lang="en-US" dirty="0" smtClean="0"/>
              <a:t>When an electron drops from a higher level orbit to a lower, energy (photons) </a:t>
            </a:r>
            <a:r>
              <a:rPr lang="en-US" dirty="0"/>
              <a:t>are </a:t>
            </a:r>
            <a:r>
              <a:rPr lang="en-US" dirty="0" smtClean="0"/>
              <a:t>emitted (</a:t>
            </a:r>
            <a:r>
              <a:rPr lang="en-US" b="1" i="1" dirty="0">
                <a:solidFill>
                  <a:srgbClr val="C00000"/>
                </a:solidFill>
              </a:rPr>
              <a:t>Planck’s Law</a:t>
            </a:r>
            <a:r>
              <a:rPr lang="en-US" dirty="0" smtClean="0"/>
              <a:t>)</a:t>
            </a:r>
          </a:p>
          <a:p>
            <a:pPr lvl="1"/>
            <a:r>
              <a:rPr lang="en-US" dirty="0" smtClean="0"/>
              <a:t>E=</a:t>
            </a:r>
            <a:r>
              <a:rPr lang="en-US" dirty="0" err="1" smtClean="0"/>
              <a:t>hf</a:t>
            </a:r>
            <a:r>
              <a:rPr lang="en-US" dirty="0"/>
              <a:t> </a:t>
            </a:r>
            <a:r>
              <a:rPr lang="en-US" dirty="0" smtClean="0"/>
              <a:t>(frequency of emitted light increases with energy, h is Planck’s constant)</a:t>
            </a:r>
          </a:p>
          <a:p>
            <a:r>
              <a:rPr lang="en-US" dirty="0" smtClean="0"/>
              <a:t>When an emitted photon strikes another atom and is absorbed, electrons jump from a lower orbital to a higher one</a:t>
            </a:r>
          </a:p>
          <a:p>
            <a:r>
              <a:rPr lang="en-US" dirty="0" smtClean="0"/>
              <a:t>The wavelength (color) of light emitted or absorbed corresponds to the change in orbital. </a:t>
            </a:r>
          </a:p>
          <a:p>
            <a:r>
              <a:rPr lang="en-US" dirty="0" smtClean="0"/>
              <a:t> The nature of atoms and their electrons control the type of light emission</a:t>
            </a:r>
          </a:p>
          <a:p>
            <a:r>
              <a:rPr lang="en-US" dirty="0" smtClean="0"/>
              <a:t>See chapter 26 in book</a:t>
            </a:r>
          </a:p>
          <a:p>
            <a:endParaRPr lang="en-US" dirty="0"/>
          </a:p>
        </p:txBody>
      </p:sp>
      <p:sp>
        <p:nvSpPr>
          <p:cNvPr id="2" name="Title 1"/>
          <p:cNvSpPr>
            <a:spLocks noGrp="1"/>
          </p:cNvSpPr>
          <p:nvPr>
            <p:ph type="title"/>
          </p:nvPr>
        </p:nvSpPr>
        <p:spPr>
          <a:xfrm>
            <a:off x="457200" y="438150"/>
            <a:ext cx="8229600" cy="457200"/>
          </a:xfrm>
        </p:spPr>
        <p:txBody>
          <a:bodyPr>
            <a:normAutofit fontScale="90000"/>
          </a:bodyPr>
          <a:lstStyle/>
          <a:p>
            <a:r>
              <a:rPr lang="en-US" dirty="0" smtClean="0"/>
              <a:t>The Microscopic View of Light</a:t>
            </a:r>
            <a:endParaRPr lang="en-US" dirty="0"/>
          </a:p>
        </p:txBody>
      </p:sp>
      <p:grpSp>
        <p:nvGrpSpPr>
          <p:cNvPr id="10" name="Group 9"/>
          <p:cNvGrpSpPr/>
          <p:nvPr/>
        </p:nvGrpSpPr>
        <p:grpSpPr>
          <a:xfrm>
            <a:off x="5029200" y="819150"/>
            <a:ext cx="3200400" cy="3124200"/>
            <a:chOff x="5029200" y="1905000"/>
            <a:chExt cx="3200400" cy="3124200"/>
          </a:xfrm>
        </p:grpSpPr>
        <p:sp>
          <p:nvSpPr>
            <p:cNvPr id="7" name="Oval 6"/>
            <p:cNvSpPr/>
            <p:nvPr/>
          </p:nvSpPr>
          <p:spPr>
            <a:xfrm>
              <a:off x="5029200" y="1905000"/>
              <a:ext cx="3200400" cy="3124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5791200" y="2628900"/>
              <a:ext cx="1676400" cy="16764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6400800" y="3238500"/>
              <a:ext cx="457200" cy="457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791200" y="1981200"/>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974939" y="2895600"/>
              <a:ext cx="545342" cy="615553"/>
            </a:xfrm>
            <a:prstGeom prst="rect">
              <a:avLst/>
            </a:prstGeom>
            <a:noFill/>
          </p:spPr>
          <p:txBody>
            <a:bodyPr wrap="none" rtlCol="0">
              <a:spAutoFit/>
            </a:bodyPr>
            <a:lstStyle/>
            <a:p>
              <a:r>
                <a:rPr lang="en-US" sz="2400" b="1" dirty="0" smtClean="0"/>
                <a:t>E1</a:t>
              </a:r>
              <a:endParaRPr lang="en-US" sz="2400" b="1" dirty="0"/>
            </a:p>
          </p:txBody>
        </p:sp>
        <p:sp>
          <p:nvSpPr>
            <p:cNvPr id="11" name="TextBox 10"/>
            <p:cNvSpPr txBox="1"/>
            <p:nvPr/>
          </p:nvSpPr>
          <p:spPr>
            <a:xfrm>
              <a:off x="5542055" y="2209800"/>
              <a:ext cx="545342" cy="615553"/>
            </a:xfrm>
            <a:prstGeom prst="rect">
              <a:avLst/>
            </a:prstGeom>
            <a:noFill/>
          </p:spPr>
          <p:txBody>
            <a:bodyPr wrap="none" rtlCol="0">
              <a:spAutoFit/>
            </a:bodyPr>
            <a:lstStyle/>
            <a:p>
              <a:r>
                <a:rPr lang="en-US" sz="2400" b="1" dirty="0" smtClean="0"/>
                <a:t>E2</a:t>
              </a:r>
              <a:endParaRPr lang="en-US" sz="2400" b="1" dirty="0"/>
            </a:p>
          </p:txBody>
        </p:sp>
      </p:grpSp>
      <p:sp>
        <p:nvSpPr>
          <p:cNvPr id="13" name="Slide Number Placeholder 12"/>
          <p:cNvSpPr>
            <a:spLocks noGrp="1"/>
          </p:cNvSpPr>
          <p:nvPr>
            <p:ph type="sldNum" sz="quarter" idx="4"/>
          </p:nvPr>
        </p:nvSpPr>
        <p:spPr/>
        <p:txBody>
          <a:bodyPr/>
          <a:lstStyle/>
          <a:p>
            <a:fld id="{8317B451-FFF9-45C2-942C-A416B41A0C42}" type="slidenum">
              <a:rPr lang="en-US" smtClean="0"/>
              <a:pPr/>
              <a:t>3</a:t>
            </a:fld>
            <a:r>
              <a:rPr lang="en-US" smtClean="0"/>
              <a:t> of 45</a:t>
            </a:r>
            <a:endParaRPr lang="en-US" dirty="0"/>
          </a:p>
        </p:txBody>
      </p:sp>
    </p:spTree>
    <p:extLst>
      <p:ext uri="{BB962C8B-B14F-4D97-AF65-F5344CB8AC3E}">
        <p14:creationId xmlns:p14="http://schemas.microsoft.com/office/powerpoint/2010/main" val="135313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457200" y="819150"/>
                <a:ext cx="8229600" cy="2057400"/>
              </a:xfrm>
            </p:spPr>
            <p:txBody>
              <a:bodyPr>
                <a:normAutofit fontScale="92500" lnSpcReduction="10000"/>
              </a:bodyPr>
              <a:lstStyle/>
              <a:p>
                <a:r>
                  <a:rPr lang="en-US" dirty="0" smtClean="0"/>
                  <a:t>Simple model (</a:t>
                </a:r>
                <a:r>
                  <a:rPr lang="en-US" i="1" dirty="0" smtClean="0"/>
                  <a:t>not physically based</a:t>
                </a:r>
                <a:r>
                  <a:rPr lang="en-US" dirty="0" smtClean="0"/>
                  <a:t>)</a:t>
                </a:r>
              </a:p>
              <a:p>
                <a:r>
                  <a:rPr lang="en-US" dirty="0" smtClean="0"/>
                  <a:t>Splits illumination at a surface into three components</a:t>
                </a:r>
              </a:p>
              <a:p>
                <a:pPr lvl="1"/>
                <a:r>
                  <a:rPr lang="en-US" dirty="0" smtClean="0"/>
                  <a:t>Ambient – Non-specific constant global lighting (hack)</a:t>
                </a:r>
              </a:p>
              <a:p>
                <a:pPr lvl="1"/>
                <a:r>
                  <a:rPr lang="en-US" dirty="0" smtClean="0"/>
                  <a:t>Diffuse – Color of object under normal conditions using Lambert’s model</a:t>
                </a:r>
              </a:p>
              <a:p>
                <a:pPr lvl="1"/>
                <a:r>
                  <a:rPr lang="en-US" dirty="0" smtClean="0"/>
                  <a:t>Specular – Highlights on shiny objects (hack)</a:t>
                </a:r>
              </a:p>
              <a:p>
                <a:pPr lvl="2"/>
                <a:r>
                  <a:rPr lang="en-US" dirty="0" smtClean="0"/>
                  <a:t>Proportional to </a:t>
                </a:r>
                <a14:m>
                  <m:oMath xmlns:m="http://schemas.openxmlformats.org/officeDocument/2006/math">
                    <m:sSup>
                      <m:sSupPr>
                        <m:ctrlPr>
                          <a:rPr lang="en-US" i="1" dirty="0" smtClean="0">
                            <a:latin typeface="Cambria Math"/>
                          </a:rPr>
                        </m:ctrlPr>
                      </m:sSupPr>
                      <m:e>
                        <m:d>
                          <m:dPr>
                            <m:ctrlPr>
                              <a:rPr lang="en-US" i="1" dirty="0" smtClean="0">
                                <a:latin typeface="Cambria Math"/>
                              </a:rPr>
                            </m:ctrlPr>
                          </m:dPr>
                          <m:e>
                            <m:r>
                              <a:rPr lang="en-US" b="1" i="1" dirty="0" smtClean="0">
                                <a:latin typeface="Cambria Math"/>
                              </a:rPr>
                              <m:t>𝑹</m:t>
                            </m:r>
                            <m:r>
                              <a:rPr lang="en-US" i="1" dirty="0" smtClean="0">
                                <a:latin typeface="Cambria Math"/>
                              </a:rPr>
                              <m:t>⋅</m:t>
                            </m:r>
                            <m:r>
                              <a:rPr lang="en-US" b="1" i="1" dirty="0" smtClean="0">
                                <a:latin typeface="Cambria Math"/>
                              </a:rPr>
                              <m:t>𝐕</m:t>
                            </m:r>
                          </m:e>
                        </m:d>
                      </m:e>
                      <m:sup>
                        <m:r>
                          <a:rPr lang="en-US" i="1" dirty="0" smtClean="0">
                            <a:latin typeface="Cambria Math"/>
                          </a:rPr>
                          <m:t>𝛼</m:t>
                        </m:r>
                      </m:sup>
                    </m:sSup>
                    <m:r>
                      <a:rPr lang="en-US" i="1" dirty="0" smtClean="0">
                        <a:latin typeface="Cambria Math"/>
                      </a:rPr>
                      <m:t> </m:t>
                    </m:r>
                  </m:oMath>
                </a14:m>
                <a:r>
                  <a:rPr lang="en-US" dirty="0" smtClean="0"/>
                  <a:t> so a larger </a:t>
                </a:r>
                <a14:m>
                  <m:oMath xmlns:m="http://schemas.openxmlformats.org/officeDocument/2006/math">
                    <m:r>
                      <a:rPr lang="en-US" i="1" dirty="0" smtClean="0">
                        <a:latin typeface="Cambria Math"/>
                      </a:rPr>
                      <m:t>𝛼</m:t>
                    </m:r>
                    <m:r>
                      <a:rPr lang="en-US" i="1" dirty="0" smtClean="0">
                        <a:latin typeface="Cambria Math"/>
                      </a:rPr>
                      <m:t> </m:t>
                    </m:r>
                  </m:oMath>
                </a14:m>
                <a:r>
                  <a:rPr lang="en-US" dirty="0" smtClean="0"/>
                  <a:t>results in a more concentrated highlight and glossier object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457200" y="819150"/>
                <a:ext cx="8229600" cy="2057400"/>
              </a:xfrm>
              <a:blipFill rotWithShape="1">
                <a:blip r:embed="rId3"/>
                <a:stretch>
                  <a:fillRect l="-148" t="-2959" b="-2959"/>
                </a:stretch>
              </a:blipFill>
            </p:spPr>
            <p:txBody>
              <a:bodyPr/>
              <a:lstStyle/>
              <a:p>
                <a:r>
                  <a:rPr lang="en-US">
                    <a:noFill/>
                  </a:rPr>
                  <a:t> </a:t>
                </a:r>
              </a:p>
            </p:txBody>
          </p:sp>
        </mc:Fallback>
      </mc:AlternateContent>
      <p:sp>
        <p:nvSpPr>
          <p:cNvPr id="5" name="Footer Placeholder 4"/>
          <p:cNvSpPr>
            <a:spLocks noGrp="1"/>
          </p:cNvSpPr>
          <p:nvPr>
            <p:ph type="ftr" sz="quarter" idx="3"/>
          </p:nvPr>
        </p:nvSpPr>
        <p:spPr/>
        <p:txBody>
          <a:bodyPr/>
          <a:lstStyle/>
          <a:p>
            <a:r>
              <a:rPr lang="en-US" dirty="0" smtClean="0"/>
              <a:t>November 1, 2012</a:t>
            </a:r>
            <a:endParaRPr lang="en-US" dirty="0"/>
          </a:p>
        </p:txBody>
      </p:sp>
      <p:sp>
        <p:nvSpPr>
          <p:cNvPr id="2" name="Title 1"/>
          <p:cNvSpPr>
            <a:spLocks noGrp="1"/>
          </p:cNvSpPr>
          <p:nvPr>
            <p:ph type="title"/>
          </p:nvPr>
        </p:nvSpPr>
        <p:spPr>
          <a:xfrm>
            <a:off x="457200" y="438150"/>
            <a:ext cx="8229600" cy="457200"/>
          </a:xfrm>
        </p:spPr>
        <p:txBody>
          <a:bodyPr>
            <a:normAutofit fontScale="90000"/>
          </a:bodyPr>
          <a:lstStyle/>
          <a:p>
            <a:r>
              <a:rPr lang="en-US" dirty="0" smtClean="0"/>
              <a:t>Illumination Models: </a:t>
            </a:r>
            <a:r>
              <a:rPr lang="en-US" b="1" dirty="0" err="1" smtClean="0"/>
              <a:t>Phong</a:t>
            </a:r>
            <a:r>
              <a:rPr lang="en-US" b="1" dirty="0" smtClean="0"/>
              <a:t> (1/5) (Review)</a:t>
            </a:r>
            <a:endParaRPr lang="en-US" b="1" dirty="0"/>
          </a:p>
        </p:txBody>
      </p:sp>
      <p:pic>
        <p:nvPicPr>
          <p:cNvPr id="10244"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077"/>
          <a:stretch/>
        </p:blipFill>
        <p:spPr bwMode="auto">
          <a:xfrm>
            <a:off x="914400" y="2800350"/>
            <a:ext cx="7239000" cy="1917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fld id="{8B09B1D7-08F4-4981-B496-0018F6D397C3}" type="slidenum">
              <a:rPr lang="en-US" smtClean="0"/>
              <a:pPr/>
              <a:t>30</a:t>
            </a:fld>
            <a:r>
              <a:rPr lang="en-US" smtClean="0"/>
              <a:t> of 45</a:t>
            </a:r>
            <a:endParaRPr lang="en-US" dirty="0"/>
          </a:p>
        </p:txBody>
      </p:sp>
    </p:spTree>
    <p:extLst>
      <p:ext uri="{BB962C8B-B14F-4D97-AF65-F5344CB8AC3E}">
        <p14:creationId xmlns:p14="http://schemas.microsoft.com/office/powerpoint/2010/main" val="419693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sz="quarter" idx="1"/>
              </p:nvPr>
            </p:nvSpPr>
            <p:spPr>
              <a:xfrm>
                <a:off x="439387" y="1039613"/>
                <a:ext cx="8534400" cy="357988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𝐼</m:t>
                          </m:r>
                        </m:e>
                        <m:sub>
                          <m:r>
                            <a:rPr lang="en-US" i="1" dirty="0">
                              <a:latin typeface="Cambria Math"/>
                            </a:rPr>
                            <m:t>𝜆</m:t>
                          </m:r>
                        </m:sub>
                      </m:sSub>
                      <m:r>
                        <a:rPr lang="en-US" b="0" i="1" smtClean="0">
                          <a:latin typeface="Cambria Math"/>
                        </a:rPr>
                        <m:t>= </m:t>
                      </m:r>
                      <m:sSub>
                        <m:sSubPr>
                          <m:ctrlPr>
                            <a:rPr lang="en-US" b="0" i="1" smtClean="0">
                              <a:latin typeface="Cambria Math"/>
                            </a:rPr>
                          </m:ctrlPr>
                        </m:sSubPr>
                        <m:e>
                          <m:r>
                            <a:rPr lang="en-US" b="0" i="1" smtClean="0">
                              <a:latin typeface="Cambria Math"/>
                            </a:rPr>
                            <m:t>𝑖</m:t>
                          </m:r>
                        </m:e>
                        <m:sub>
                          <m:sSub>
                            <m:sSubPr>
                              <m:ctrlPr>
                                <a:rPr lang="en-US" b="0" i="1" smtClean="0">
                                  <a:latin typeface="Cambria Math"/>
                                </a:rPr>
                              </m:ctrlPr>
                            </m:sSubPr>
                            <m:e>
                              <m:r>
                                <a:rPr lang="en-US" b="0" i="1" smtClean="0">
                                  <a:latin typeface="Cambria Math"/>
                                </a:rPr>
                                <m:t>𝑎</m:t>
                              </m:r>
                            </m:e>
                            <m:sub>
                              <m:r>
                                <a:rPr lang="en-US" i="1" dirty="0">
                                  <a:latin typeface="Cambria Math"/>
                                </a:rPr>
                                <m:t>𝜆</m:t>
                              </m:r>
                            </m:sub>
                          </m:sSub>
                        </m:sub>
                      </m:sSub>
                      <m:sSub>
                        <m:sSubPr>
                          <m:ctrlPr>
                            <a:rPr lang="en-US" b="0" i="1" smtClean="0">
                              <a:latin typeface="Cambria Math"/>
                            </a:rPr>
                          </m:ctrlPr>
                        </m:sSubPr>
                        <m:e>
                          <m:r>
                            <a:rPr lang="en-US" b="0" i="1" smtClean="0">
                              <a:latin typeface="Cambria Math"/>
                            </a:rPr>
                            <m:t>𝑘</m:t>
                          </m:r>
                        </m:e>
                        <m:sub>
                          <m:r>
                            <a:rPr lang="en-US" b="0" i="1" smtClean="0">
                              <a:latin typeface="Cambria Math"/>
                            </a:rPr>
                            <m:t>𝑎</m:t>
                          </m:r>
                        </m:sub>
                      </m:sSub>
                      <m:sSub>
                        <m:sSubPr>
                          <m:ctrlPr>
                            <a:rPr lang="en-US" b="0" i="1" smtClean="0">
                              <a:latin typeface="Cambria Math"/>
                            </a:rPr>
                          </m:ctrlPr>
                        </m:sSubPr>
                        <m:e>
                          <m:r>
                            <a:rPr lang="en-US" b="0" i="1" smtClean="0">
                              <a:latin typeface="Cambria Math"/>
                            </a:rPr>
                            <m:t>𝑂</m:t>
                          </m:r>
                        </m:e>
                        <m:sub>
                          <m:sSub>
                            <m:sSubPr>
                              <m:ctrlPr>
                                <a:rPr lang="en-US" b="0" i="1" smtClean="0">
                                  <a:latin typeface="Cambria Math"/>
                                </a:rPr>
                              </m:ctrlPr>
                            </m:sSubPr>
                            <m:e>
                              <m:r>
                                <a:rPr lang="en-US" b="0" i="1" smtClean="0">
                                  <a:latin typeface="Cambria Math"/>
                                </a:rPr>
                                <m:t>𝑑</m:t>
                              </m:r>
                            </m:e>
                            <m:sub>
                              <m:r>
                                <a:rPr lang="en-US" i="1" dirty="0">
                                  <a:latin typeface="Cambria Math"/>
                                </a:rPr>
                                <m:t>𝜆</m:t>
                              </m:r>
                            </m:sub>
                          </m:sSub>
                        </m:sub>
                      </m:sSub>
                      <m:r>
                        <a:rPr lang="en-US" b="0" i="1" smtClean="0">
                          <a:latin typeface="Cambria Math"/>
                        </a:rPr>
                        <m:t>+ </m:t>
                      </m:r>
                      <m:nary>
                        <m:naryPr>
                          <m:chr m:val="∑"/>
                          <m:supHide m:val="on"/>
                          <m:ctrlPr>
                            <a:rPr lang="en-US" b="0" i="1" smtClean="0">
                              <a:latin typeface="Cambria Math"/>
                            </a:rPr>
                          </m:ctrlPr>
                        </m:naryPr>
                        <m:sub>
                          <m:r>
                            <m:rPr>
                              <m:brk m:alnAt="7"/>
                            </m:rPr>
                            <a:rPr lang="en-US" b="0" i="1" smtClean="0">
                              <a:latin typeface="Cambria Math"/>
                            </a:rPr>
                            <m:t>𝑙</m:t>
                          </m:r>
                          <m:r>
                            <a:rPr lang="en-US" b="0" i="1" smtClean="0">
                              <a:latin typeface="Cambria Math"/>
                            </a:rPr>
                            <m:t>𝑖𝑔h𝑡𝑠</m:t>
                          </m:r>
                        </m:sub>
                        <m:sup/>
                        <m:e>
                          <m:sSub>
                            <m:sSubPr>
                              <m:ctrlPr>
                                <a:rPr lang="en-US" b="0" i="1" smtClean="0">
                                  <a:latin typeface="Cambria Math"/>
                                </a:rPr>
                              </m:ctrlPr>
                            </m:sSubPr>
                            <m:e>
                              <m:r>
                                <a:rPr lang="en-US" b="0" i="1" smtClean="0">
                                  <a:latin typeface="Cambria Math"/>
                                </a:rPr>
                                <m:t>𝑖</m:t>
                              </m:r>
                            </m:e>
                            <m:sub>
                              <m:sSub>
                                <m:sSubPr>
                                  <m:ctrlPr>
                                    <a:rPr lang="en-US" b="0" i="1" smtClean="0">
                                      <a:latin typeface="Cambria Math"/>
                                    </a:rPr>
                                  </m:ctrlPr>
                                </m:sSubPr>
                                <m:e>
                                  <m:r>
                                    <a:rPr lang="en-US" b="0" i="1" smtClean="0">
                                      <a:latin typeface="Cambria Math"/>
                                    </a:rPr>
                                    <m:t>𝑑𝑖𝑟</m:t>
                                  </m:r>
                                </m:e>
                                <m:sub>
                                  <m:r>
                                    <a:rPr lang="en-US" i="1" dirty="0">
                                      <a:latin typeface="Cambria Math"/>
                                    </a:rPr>
                                    <m:t>𝜆</m:t>
                                  </m:r>
                                </m:sub>
                              </m:sSub>
                            </m:sub>
                          </m:sSub>
                          <m:sSub>
                            <m:sSubPr>
                              <m:ctrlPr>
                                <a:rPr lang="en-US" b="0" i="1" smtClean="0">
                                  <a:latin typeface="Cambria Math"/>
                                </a:rPr>
                              </m:ctrlPr>
                            </m:sSubPr>
                            <m:e>
                              <m:r>
                                <a:rPr lang="en-US" b="0" i="1" smtClean="0">
                                  <a:latin typeface="Cambria Math"/>
                                </a:rPr>
                                <m:t>𝑘</m:t>
                              </m:r>
                            </m:e>
                            <m:sub>
                              <m:r>
                                <a:rPr lang="en-US" b="0" i="1" smtClean="0">
                                  <a:latin typeface="Cambria Math"/>
                                </a:rPr>
                                <m:t>𝑑</m:t>
                              </m:r>
                            </m:sub>
                          </m:sSub>
                          <m:sSub>
                            <m:sSubPr>
                              <m:ctrlPr>
                                <a:rPr lang="en-US" b="0" i="1" smtClean="0">
                                  <a:latin typeface="Cambria Math"/>
                                </a:rPr>
                              </m:ctrlPr>
                            </m:sSubPr>
                            <m:e>
                              <m:r>
                                <a:rPr lang="en-US" b="0" i="1" smtClean="0">
                                  <a:latin typeface="Cambria Math"/>
                                </a:rPr>
                                <m:t>𝑂</m:t>
                              </m:r>
                            </m:e>
                            <m:sub>
                              <m:sSub>
                                <m:sSubPr>
                                  <m:ctrlPr>
                                    <a:rPr lang="en-US" b="0" i="1" smtClean="0">
                                      <a:latin typeface="Cambria Math"/>
                                    </a:rPr>
                                  </m:ctrlPr>
                                </m:sSubPr>
                                <m:e>
                                  <m:r>
                                    <a:rPr lang="en-US" b="0" i="1" smtClean="0">
                                      <a:latin typeface="Cambria Math"/>
                                    </a:rPr>
                                    <m:t>𝑑</m:t>
                                  </m:r>
                                </m:e>
                                <m:sub>
                                  <m:r>
                                    <a:rPr lang="en-US" i="1" dirty="0">
                                      <a:latin typeface="Cambria Math"/>
                                    </a:rPr>
                                    <m:t>𝜆</m:t>
                                  </m:r>
                                </m:sub>
                              </m:sSub>
                            </m:sub>
                          </m:sSub>
                          <m:r>
                            <a:rPr lang="en-US" b="1" i="1" smtClean="0">
                              <a:latin typeface="Cambria Math"/>
                            </a:rPr>
                            <m:t>(</m:t>
                          </m:r>
                          <m:r>
                            <a:rPr lang="en-US" b="1" i="1" smtClean="0">
                              <a:latin typeface="Cambria Math"/>
                            </a:rPr>
                            <m:t>𝒏</m:t>
                          </m:r>
                          <m:r>
                            <a:rPr lang="en-US" b="1" i="1" smtClean="0">
                              <a:latin typeface="Cambria Math"/>
                              <a:ea typeface="Cambria Math"/>
                            </a:rPr>
                            <m:t>∙</m:t>
                          </m:r>
                        </m:e>
                      </m:nary>
                      <m:r>
                        <a:rPr lang="en-US" b="1" i="1" smtClean="0">
                          <a:latin typeface="Cambria Math"/>
                        </a:rPr>
                        <m:t>𝒍</m:t>
                      </m:r>
                      <m:r>
                        <a:rPr lang="en-US" b="0" i="1" smtClean="0">
                          <a:latin typeface="Cambria Math"/>
                        </a:rPr>
                        <m:t>)</m:t>
                      </m:r>
                    </m:oMath>
                  </m:oMathPara>
                </a14:m>
                <a:endParaRPr lang="en-US" b="1" dirty="0" smtClean="0"/>
              </a:p>
              <a:p>
                <a:r>
                  <a:rPr lang="en-US" dirty="0" smtClean="0"/>
                  <a:t>Variables</a:t>
                </a:r>
              </a:p>
              <a:p>
                <a:pPr lvl="1"/>
                <a:r>
                  <a:rPr lang="en-US" sz="1600" i="1" dirty="0"/>
                  <a:t>λ</a:t>
                </a:r>
                <a:r>
                  <a:rPr lang="en-US" sz="1600" dirty="0"/>
                  <a:t> = color component </a:t>
                </a:r>
                <a:r>
                  <a:rPr lang="en-US" sz="1600" dirty="0" smtClean="0"/>
                  <a:t>(approximated by just using three </a:t>
                </a:r>
                <a:r>
                  <a:rPr lang="en-US" sz="1600" dirty="0" err="1" smtClean="0"/>
                  <a:t>eqn’s</a:t>
                </a:r>
                <a:r>
                  <a:rPr lang="en-US" sz="1600" dirty="0" smtClean="0"/>
                  <a:t> for  </a:t>
                </a:r>
                <a:r>
                  <a:rPr lang="en-US" sz="1600" dirty="0"/>
                  <a:t>R, G, and B)</a:t>
                </a:r>
              </a:p>
              <a:p>
                <a:pPr lvl="1"/>
                <a:r>
                  <a:rPr lang="en-US" sz="1600" i="1" dirty="0"/>
                  <a:t>i</a:t>
                </a:r>
                <a:r>
                  <a:rPr lang="en-US" sz="1600" dirty="0"/>
                  <a:t> = intensity of light as measured at </a:t>
                </a:r>
                <a:r>
                  <a:rPr lang="en-US" sz="1600" dirty="0" smtClean="0"/>
                  <a:t>surface  </a:t>
                </a:r>
                <a:endParaRPr lang="en-US" sz="1600" dirty="0"/>
              </a:p>
              <a:p>
                <a:pPr lvl="1"/>
                <a:r>
                  <a:rPr lang="en-US" sz="1600" i="1" dirty="0" err="1"/>
                  <a:t>i</a:t>
                </a:r>
                <a:r>
                  <a:rPr lang="en-US" sz="1600" i="1" baseline="-25000" dirty="0" err="1"/>
                  <a:t>a</a:t>
                </a:r>
                <a:r>
                  <a:rPr lang="en-US" sz="1600" dirty="0"/>
                  <a:t>= the amount of ambient light used in the scene</a:t>
                </a:r>
              </a:p>
              <a:p>
                <a:pPr lvl="1"/>
                <a:r>
                  <a:rPr lang="en-US" sz="1600" i="1" dirty="0"/>
                  <a:t>k</a:t>
                </a:r>
                <a:r>
                  <a:rPr lang="en-US" sz="1600" dirty="0"/>
                  <a:t> = material's efficiency at reflecting light (attenuation coefficient)</a:t>
                </a:r>
              </a:p>
              <a:p>
                <a:pPr lvl="1"/>
                <a:r>
                  <a:rPr lang="en-US" sz="1600" i="1" dirty="0" err="1"/>
                  <a:t>k</a:t>
                </a:r>
                <a:r>
                  <a:rPr lang="en-US" sz="1600" i="1" baseline="-25000" dirty="0" err="1"/>
                  <a:t>a</a:t>
                </a:r>
                <a:r>
                  <a:rPr lang="en-US" sz="1600" dirty="0"/>
                  <a:t> is the ambient attenuation coefficient for this object's material (we would expect </a:t>
                </a:r>
                <a:r>
                  <a:rPr lang="en-US" sz="1600" i="1" dirty="0" err="1"/>
                  <a:t>k</a:t>
                </a:r>
                <a:r>
                  <a:rPr lang="en-US" sz="1600" i="1" baseline="-25000" dirty="0" err="1"/>
                  <a:t>a</a:t>
                </a:r>
                <a:r>
                  <a:rPr lang="en-US" sz="1600" baseline="-25000" dirty="0"/>
                  <a:t> </a:t>
                </a:r>
                <a:r>
                  <a:rPr lang="en-US" sz="1600" dirty="0"/>
                  <a:t>~ </a:t>
                </a:r>
                <a:r>
                  <a:rPr lang="en-US" sz="1600" i="1" dirty="0" err="1"/>
                  <a:t>k</a:t>
                </a:r>
                <a:r>
                  <a:rPr lang="en-US" sz="1600" i="1" baseline="-25000" dirty="0" err="1"/>
                  <a:t>d</a:t>
                </a:r>
                <a:r>
                  <a:rPr lang="en-US" sz="1600" dirty="0"/>
                  <a:t>)</a:t>
                </a:r>
              </a:p>
              <a:p>
                <a:pPr lvl="1"/>
                <a:r>
                  <a:rPr lang="en-US" sz="1600" i="1" dirty="0"/>
                  <a:t>O</a:t>
                </a:r>
                <a:r>
                  <a:rPr lang="en-US" sz="1600" dirty="0"/>
                  <a:t> = innate color of object's material at specific point on </a:t>
                </a:r>
                <a:r>
                  <a:rPr lang="en-US" sz="1600" dirty="0" smtClean="0"/>
                  <a:t>surface</a:t>
                </a:r>
                <a:endParaRPr lang="en-US" sz="1600" dirty="0" smtClean="0"/>
              </a:p>
            </p:txBody>
          </p:sp>
        </mc:Choice>
        <mc:Fallback>
          <p:sp>
            <p:nvSpPr>
              <p:cNvPr id="3" name="Content Placeholder 2"/>
              <p:cNvSpPr>
                <a:spLocks noGrp="1" noRot="1" noChangeAspect="1" noMove="1" noResize="1" noEditPoints="1" noAdjustHandles="1" noChangeArrowheads="1" noChangeShapeType="1" noTextEdit="1"/>
              </p:cNvSpPr>
              <p:nvPr>
                <p:ph sz="quarter" idx="1"/>
              </p:nvPr>
            </p:nvSpPr>
            <p:spPr>
              <a:xfrm>
                <a:off x="439387" y="1039613"/>
                <a:ext cx="8534400" cy="3579888"/>
              </a:xfrm>
              <a:blipFill rotWithShape="1">
                <a:blip r:embed="rId3"/>
                <a:stretch>
                  <a:fillRect l="-214"/>
                </a:stretch>
              </a:blipFill>
            </p:spPr>
            <p:txBody>
              <a:bodyPr/>
              <a:lstStyle/>
              <a:p>
                <a:r>
                  <a:rPr lang="en-US">
                    <a:noFill/>
                  </a:rPr>
                  <a:t> </a:t>
                </a:r>
              </a:p>
            </p:txBody>
          </p:sp>
        </mc:Fallback>
      </mc:AlternateContent>
      <p:sp>
        <p:nvSpPr>
          <p:cNvPr id="12" name="Footer Placeholder 11"/>
          <p:cNvSpPr>
            <a:spLocks noGrp="1"/>
          </p:cNvSpPr>
          <p:nvPr>
            <p:ph type="ftr" sz="quarter" idx="3"/>
          </p:nvPr>
        </p:nvSpPr>
        <p:spPr/>
        <p:txBody>
          <a:bodyPr/>
          <a:lstStyle/>
          <a:p>
            <a:r>
              <a:rPr lang="en-US" dirty="0" smtClean="0"/>
              <a:t>November 1, 2012</a:t>
            </a:r>
            <a:endParaRPr lang="en-US" dirty="0"/>
          </a:p>
        </p:txBody>
      </p:sp>
      <p:sp>
        <p:nvSpPr>
          <p:cNvPr id="2" name="Title 1"/>
          <p:cNvSpPr>
            <a:spLocks noGrp="1"/>
          </p:cNvSpPr>
          <p:nvPr>
            <p:ph type="title"/>
          </p:nvPr>
        </p:nvSpPr>
        <p:spPr/>
        <p:txBody>
          <a:bodyPr>
            <a:normAutofit fontScale="90000"/>
          </a:bodyPr>
          <a:lstStyle/>
          <a:p>
            <a:r>
              <a:rPr lang="en-US" dirty="0" smtClean="0"/>
              <a:t>Illumination Models: </a:t>
            </a:r>
            <a:r>
              <a:rPr lang="en-US" b="1" dirty="0" err="1" smtClean="0"/>
              <a:t>Phong</a:t>
            </a:r>
            <a:r>
              <a:rPr lang="en-US" b="1" dirty="0" smtClean="0"/>
              <a:t> (2/5</a:t>
            </a:r>
            <a:r>
              <a:rPr lang="en-US" b="1" dirty="0"/>
              <a:t>) (Review)</a:t>
            </a:r>
          </a:p>
        </p:txBody>
      </p:sp>
      <p:sp>
        <p:nvSpPr>
          <p:cNvPr id="4" name="Slide Number Placeholder 3"/>
          <p:cNvSpPr>
            <a:spLocks noGrp="1"/>
          </p:cNvSpPr>
          <p:nvPr>
            <p:ph type="sldNum" sz="quarter" idx="4"/>
          </p:nvPr>
        </p:nvSpPr>
        <p:spPr/>
        <p:txBody>
          <a:bodyPr/>
          <a:lstStyle/>
          <a:p>
            <a:fld id="{8B09B1D7-08F4-4981-B496-0018F6D397C3}" type="slidenum">
              <a:rPr lang="en-US" smtClean="0"/>
              <a:pPr/>
              <a:t>31</a:t>
            </a:fld>
            <a:r>
              <a:rPr lang="en-US" smtClean="0"/>
              <a:t> of 45</a:t>
            </a:r>
            <a:endParaRPr lang="en-US" dirty="0"/>
          </a:p>
        </p:txBody>
      </p:sp>
    </p:spTree>
    <p:extLst>
      <p:ext uri="{BB962C8B-B14F-4D97-AF65-F5344CB8AC3E}">
        <p14:creationId xmlns:p14="http://schemas.microsoft.com/office/powerpoint/2010/main" val="261100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smtClean="0"/>
              <a:t>November 1, 2012</a:t>
            </a:r>
            <a:endParaRPr lang="en-US" dirty="0"/>
          </a:p>
        </p:txBody>
      </p:sp>
      <p:sp>
        <p:nvSpPr>
          <p:cNvPr id="2" name="Title 1"/>
          <p:cNvSpPr>
            <a:spLocks noGrp="1"/>
          </p:cNvSpPr>
          <p:nvPr>
            <p:ph type="title"/>
          </p:nvPr>
        </p:nvSpPr>
        <p:spPr>
          <a:xfrm>
            <a:off x="381000" y="514350"/>
            <a:ext cx="8229600" cy="457200"/>
          </a:xfrm>
        </p:spPr>
        <p:txBody>
          <a:bodyPr>
            <a:normAutofit fontScale="90000"/>
          </a:bodyPr>
          <a:lstStyle/>
          <a:p>
            <a:r>
              <a:rPr lang="en-US" dirty="0" smtClean="0"/>
              <a:t>Illumination Models: </a:t>
            </a:r>
            <a:r>
              <a:rPr lang="en-US" b="1" dirty="0" err="1" smtClean="0"/>
              <a:t>Phong</a:t>
            </a:r>
            <a:r>
              <a:rPr lang="en-US" b="1" dirty="0" smtClean="0"/>
              <a:t> (3/5</a:t>
            </a:r>
            <a:r>
              <a:rPr lang="en-US" b="1" dirty="0"/>
              <a:t>) (Review)</a:t>
            </a:r>
          </a:p>
        </p:txBody>
      </p:sp>
      <p:sp>
        <p:nvSpPr>
          <p:cNvPr id="7" name="Slide Number Placeholder 6"/>
          <p:cNvSpPr>
            <a:spLocks noGrp="1"/>
          </p:cNvSpPr>
          <p:nvPr>
            <p:ph type="sldNum" sz="quarter" idx="4"/>
          </p:nvPr>
        </p:nvSpPr>
        <p:spPr/>
        <p:txBody>
          <a:bodyPr/>
          <a:lstStyle/>
          <a:p>
            <a:fld id="{8B09B1D7-08F4-4981-B496-0018F6D397C3}" type="slidenum">
              <a:rPr lang="en-US" smtClean="0"/>
              <a:pPr/>
              <a:t>32</a:t>
            </a:fld>
            <a:r>
              <a:rPr lang="en-US" smtClean="0"/>
              <a:t> of 45</a:t>
            </a:r>
            <a:endParaRPr lang="en-US" dirty="0"/>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288951" y="1009497"/>
                <a:ext cx="8229600" cy="3569818"/>
              </a:xfrm>
              <a:prstGeom prst="rect">
                <a:avLst/>
              </a:prstGeom>
            </p:spPr>
            <p:txBody>
              <a:bodyPr vert="horz">
                <a:normAutofit lnSpcReduction="10000"/>
              </a:bodyPr>
              <a:lstStyle>
                <a:lvl1pPr marL="274320" indent="-274320" algn="l" rtl="0" eaLnBrk="1" latinLnBrk="0" hangingPunct="1">
                  <a:spcBef>
                    <a:spcPts val="600"/>
                  </a:spcBef>
                  <a:buClr>
                    <a:schemeClr val="accent1"/>
                  </a:buClr>
                  <a:buSzPct val="76000"/>
                  <a:buFont typeface="Wingdings 3"/>
                  <a:buChar char=""/>
                  <a:defRPr kumimoji="0" sz="20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18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16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4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2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Font typeface="Wingdings 3"/>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𝐼</m:t>
                          </m:r>
                        </m:e>
                        <m:sub>
                          <m:r>
                            <a:rPr lang="en-US" i="1" dirty="0">
                              <a:latin typeface="Cambria Math"/>
                            </a:rPr>
                            <m:t>𝜆</m:t>
                          </m:r>
                        </m:sub>
                      </m:sSub>
                      <m:r>
                        <a:rPr lang="en-US" i="1">
                          <a:latin typeface="Cambria Math"/>
                        </a:rPr>
                        <m:t>= </m:t>
                      </m:r>
                      <m:sSub>
                        <m:sSubPr>
                          <m:ctrlPr>
                            <a:rPr lang="en-US" i="1">
                              <a:latin typeface="Cambria Math"/>
                            </a:rPr>
                          </m:ctrlPr>
                        </m:sSubPr>
                        <m:e>
                          <m:r>
                            <a:rPr lang="en-US" i="1">
                              <a:latin typeface="Cambria Math"/>
                            </a:rPr>
                            <m:t>𝑖</m:t>
                          </m:r>
                        </m:e>
                        <m:sub>
                          <m:sSub>
                            <m:sSubPr>
                              <m:ctrlPr>
                                <a:rPr lang="en-US" i="1">
                                  <a:latin typeface="Cambria Math"/>
                                </a:rPr>
                              </m:ctrlPr>
                            </m:sSubPr>
                            <m:e>
                              <m:r>
                                <a:rPr lang="en-US" i="1">
                                  <a:latin typeface="Cambria Math"/>
                                </a:rPr>
                                <m:t>𝑎</m:t>
                              </m:r>
                            </m:e>
                            <m:sub>
                              <m:r>
                                <a:rPr lang="en-US" i="1" dirty="0">
                                  <a:latin typeface="Cambria Math"/>
                                </a:rPr>
                                <m:t>𝜆</m:t>
                              </m:r>
                            </m:sub>
                          </m:sSub>
                        </m:sub>
                      </m:sSub>
                      <m:sSub>
                        <m:sSubPr>
                          <m:ctrlPr>
                            <a:rPr lang="en-US" i="1">
                              <a:latin typeface="Cambria Math"/>
                            </a:rPr>
                          </m:ctrlPr>
                        </m:sSubPr>
                        <m:e>
                          <m:r>
                            <a:rPr lang="en-US" i="1">
                              <a:latin typeface="Cambria Math"/>
                            </a:rPr>
                            <m:t>𝑘</m:t>
                          </m:r>
                        </m:e>
                        <m:sub>
                          <m:r>
                            <a:rPr lang="en-US" i="1">
                              <a:latin typeface="Cambria Math"/>
                            </a:rPr>
                            <m:t>𝑎</m:t>
                          </m:r>
                        </m:sub>
                      </m:sSub>
                      <m:sSub>
                        <m:sSubPr>
                          <m:ctrlPr>
                            <a:rPr lang="en-US" i="1">
                              <a:latin typeface="Cambria Math"/>
                            </a:rPr>
                          </m:ctrlPr>
                        </m:sSubPr>
                        <m:e>
                          <m:r>
                            <a:rPr lang="en-US" i="1">
                              <a:latin typeface="Cambria Math"/>
                            </a:rPr>
                            <m:t>𝑂</m:t>
                          </m:r>
                        </m:e>
                        <m:sub>
                          <m:sSub>
                            <m:sSubPr>
                              <m:ctrlPr>
                                <a:rPr lang="en-US" i="1">
                                  <a:latin typeface="Cambria Math"/>
                                </a:rPr>
                              </m:ctrlPr>
                            </m:sSubPr>
                            <m:e>
                              <m:r>
                                <a:rPr lang="en-US" i="1">
                                  <a:latin typeface="Cambria Math"/>
                                </a:rPr>
                                <m:t>𝑑</m:t>
                              </m:r>
                            </m:e>
                            <m:sub>
                              <m:r>
                                <a:rPr lang="en-US" i="1" dirty="0">
                                  <a:latin typeface="Cambria Math"/>
                                </a:rPr>
                                <m:t>𝜆</m:t>
                              </m:r>
                            </m:sub>
                          </m:sSub>
                        </m:sub>
                      </m:sSub>
                      <m:r>
                        <a:rPr lang="en-US" i="1">
                          <a:latin typeface="Cambria Math"/>
                        </a:rPr>
                        <m:t>+ </m:t>
                      </m:r>
                      <m:nary>
                        <m:naryPr>
                          <m:chr m:val="∑"/>
                          <m:supHide m:val="on"/>
                          <m:ctrlPr>
                            <a:rPr lang="en-US" i="1">
                              <a:latin typeface="Cambria Math"/>
                            </a:rPr>
                          </m:ctrlPr>
                        </m:naryPr>
                        <m:sub>
                          <m:r>
                            <m:rPr>
                              <m:brk m:alnAt="7"/>
                            </m:rPr>
                            <a:rPr lang="en-US" i="1">
                              <a:latin typeface="Cambria Math"/>
                            </a:rPr>
                            <m:t>𝑙</m:t>
                          </m:r>
                          <m:r>
                            <a:rPr lang="en-US" i="1">
                              <a:latin typeface="Cambria Math"/>
                            </a:rPr>
                            <m:t>𝑖𝑔h𝑡𝑠</m:t>
                          </m:r>
                        </m:sub>
                        <m:sup/>
                        <m:e>
                          <m:sSub>
                            <m:sSubPr>
                              <m:ctrlPr>
                                <a:rPr lang="en-US" i="1">
                                  <a:latin typeface="Cambria Math"/>
                                </a:rPr>
                              </m:ctrlPr>
                            </m:sSubPr>
                            <m:e>
                              <m:r>
                                <a:rPr lang="en-US" i="1">
                                  <a:latin typeface="Cambria Math"/>
                                </a:rPr>
                                <m:t>𝑖</m:t>
                              </m:r>
                            </m:e>
                            <m:sub>
                              <m:sSub>
                                <m:sSubPr>
                                  <m:ctrlPr>
                                    <a:rPr lang="en-US" i="1">
                                      <a:latin typeface="Cambria Math"/>
                                    </a:rPr>
                                  </m:ctrlPr>
                                </m:sSubPr>
                                <m:e>
                                  <m:r>
                                    <a:rPr lang="en-US" i="1">
                                      <a:latin typeface="Cambria Math"/>
                                    </a:rPr>
                                    <m:t>𝑑𝑖𝑟</m:t>
                                  </m:r>
                                </m:e>
                                <m:sub>
                                  <m:r>
                                    <a:rPr lang="en-US" i="1" dirty="0">
                                      <a:latin typeface="Cambria Math"/>
                                    </a:rPr>
                                    <m:t>𝜆</m:t>
                                  </m:r>
                                </m:sub>
                              </m:sSub>
                            </m:sub>
                          </m:sSub>
                          <m:sSub>
                            <m:sSubPr>
                              <m:ctrlPr>
                                <a:rPr lang="en-US" i="1">
                                  <a:latin typeface="Cambria Math"/>
                                </a:rPr>
                              </m:ctrlPr>
                            </m:sSubPr>
                            <m:e>
                              <m:r>
                                <a:rPr lang="en-US" i="1">
                                  <a:latin typeface="Cambria Math"/>
                                </a:rPr>
                                <m:t>𝑘</m:t>
                              </m:r>
                            </m:e>
                            <m:sub>
                              <m:r>
                                <a:rPr lang="en-US" i="1">
                                  <a:latin typeface="Cambria Math"/>
                                </a:rPr>
                                <m:t>𝑑</m:t>
                              </m:r>
                            </m:sub>
                          </m:sSub>
                          <m:sSub>
                            <m:sSubPr>
                              <m:ctrlPr>
                                <a:rPr lang="en-US" i="1">
                                  <a:latin typeface="Cambria Math"/>
                                </a:rPr>
                              </m:ctrlPr>
                            </m:sSubPr>
                            <m:e>
                              <m:r>
                                <a:rPr lang="en-US" i="1">
                                  <a:latin typeface="Cambria Math"/>
                                </a:rPr>
                                <m:t>𝑂</m:t>
                              </m:r>
                            </m:e>
                            <m:sub>
                              <m:sSub>
                                <m:sSubPr>
                                  <m:ctrlPr>
                                    <a:rPr lang="en-US" i="1">
                                      <a:latin typeface="Cambria Math"/>
                                    </a:rPr>
                                  </m:ctrlPr>
                                </m:sSubPr>
                                <m:e>
                                  <m:r>
                                    <a:rPr lang="en-US" i="1">
                                      <a:latin typeface="Cambria Math"/>
                                    </a:rPr>
                                    <m:t>𝑑</m:t>
                                  </m:r>
                                </m:e>
                                <m:sub>
                                  <m:r>
                                    <a:rPr lang="en-US" i="1" dirty="0">
                                      <a:latin typeface="Cambria Math"/>
                                    </a:rPr>
                                    <m:t>𝜆</m:t>
                                  </m:r>
                                </m:sub>
                              </m:sSub>
                            </m:sub>
                          </m:sSub>
                          <m:r>
                            <a:rPr lang="en-US" b="1" i="1">
                              <a:latin typeface="Cambria Math"/>
                            </a:rPr>
                            <m:t>(</m:t>
                          </m:r>
                          <m:r>
                            <a:rPr lang="en-US" b="1" i="1">
                              <a:latin typeface="Cambria Math"/>
                            </a:rPr>
                            <m:t>𝒏</m:t>
                          </m:r>
                          <m:r>
                            <a:rPr lang="en-US" b="1" i="1">
                              <a:latin typeface="Cambria Math"/>
                              <a:ea typeface="Cambria Math"/>
                            </a:rPr>
                            <m:t>∙</m:t>
                          </m:r>
                        </m:e>
                      </m:nary>
                      <m:r>
                        <a:rPr lang="en-US" b="1" i="1">
                          <a:latin typeface="Cambria Math"/>
                        </a:rPr>
                        <m:t>𝒍</m:t>
                      </m:r>
                      <m:r>
                        <a:rPr lang="en-US" i="1">
                          <a:latin typeface="Cambria Math"/>
                        </a:rPr>
                        <m:t>)</m:t>
                      </m:r>
                    </m:oMath>
                  </m:oMathPara>
                </a14:m>
                <a:endParaRPr lang="en-US" dirty="0" smtClean="0"/>
              </a:p>
              <a:p>
                <a:r>
                  <a:rPr lang="en-US" dirty="0" smtClean="0"/>
                  <a:t>Ambient </a:t>
                </a:r>
                <a:r>
                  <a:rPr lang="en-US" dirty="0"/>
                  <a:t>component</a:t>
                </a:r>
              </a:p>
              <a:p>
                <a:pPr lvl="1"/>
                <a:r>
                  <a:rPr lang="en-US" sz="1600" dirty="0"/>
                  <a:t>effect on surface constant regardless of orientation, no geometric information</a:t>
                </a:r>
              </a:p>
              <a:p>
                <a:pPr lvl="1"/>
                <a:r>
                  <a:rPr lang="en-US" sz="1600" dirty="0"/>
                  <a:t>total hack (crudest possible approximation to inter-object reflection), but makes all objects a little </a:t>
                </a:r>
                <a:r>
                  <a:rPr lang="en-US" sz="1600" dirty="0" smtClean="0"/>
                  <a:t>visible</a:t>
                </a:r>
              </a:p>
              <a:p>
                <a:r>
                  <a:rPr lang="en-US" dirty="0" smtClean="0"/>
                  <a:t>Diffuse component</a:t>
                </a:r>
              </a:p>
              <a:p>
                <a:pPr lvl="1"/>
                <a:r>
                  <a:rPr lang="en-US" sz="1600" dirty="0" smtClean="0"/>
                  <a:t>uses Lambert's diffuse-reflection cosine law </a:t>
                </a:r>
              </a:p>
              <a:p>
                <a:pPr lvl="1"/>
                <a14:m>
                  <m:oMath xmlns:m="http://schemas.openxmlformats.org/officeDocument/2006/math">
                    <m:sSub>
                      <m:sSubPr>
                        <m:ctrlPr>
                          <a:rPr lang="en-US" sz="1600" i="1">
                            <a:latin typeface="Cambria Math"/>
                          </a:rPr>
                        </m:ctrlPr>
                      </m:sSubPr>
                      <m:e>
                        <m:r>
                          <a:rPr lang="en-US" sz="1600" i="1">
                            <a:latin typeface="Cambria Math"/>
                          </a:rPr>
                          <m:t>𝑖</m:t>
                        </m:r>
                      </m:e>
                      <m:sub>
                        <m:r>
                          <a:rPr lang="en-US" sz="1600" b="0" i="1" smtClean="0">
                            <a:latin typeface="Cambria Math"/>
                          </a:rPr>
                          <m:t>𝑑𝑖𝑟</m:t>
                        </m:r>
                      </m:sub>
                    </m:sSub>
                  </m:oMath>
                </a14:m>
                <a:r>
                  <a:rPr lang="en-US" sz="1600" dirty="0" smtClean="0"/>
                  <a:t> (light's intensity) and ℓ (light's direction) vary for each light source</a:t>
                </a:r>
              </a:p>
              <a:p>
                <a:pPr lvl="1"/>
                <a:r>
                  <a:rPr lang="en-US" sz="1600" i="1" dirty="0" err="1" smtClean="0"/>
                  <a:t>k</a:t>
                </a:r>
                <a:r>
                  <a:rPr lang="en-US" sz="1600" i="1" baseline="-25000" dirty="0" err="1" smtClean="0"/>
                  <a:t>d</a:t>
                </a:r>
                <a:r>
                  <a:rPr lang="en-US" sz="1600" i="1" dirty="0" smtClean="0"/>
                  <a:t> </a:t>
                </a:r>
                <a:r>
                  <a:rPr lang="en-US" sz="1600" dirty="0" smtClean="0"/>
                  <a:t>is the diffuse attenuation coefficient</a:t>
                </a:r>
              </a:p>
              <a:p>
                <a:pPr lvl="1"/>
                <a14:m>
                  <m:oMath xmlns:m="http://schemas.openxmlformats.org/officeDocument/2006/math">
                    <m:sSub>
                      <m:sSubPr>
                        <m:ctrlPr>
                          <a:rPr lang="en-US" sz="1600" i="1">
                            <a:latin typeface="Cambria Math"/>
                          </a:rPr>
                        </m:ctrlPr>
                      </m:sSubPr>
                      <m:e>
                        <m:r>
                          <a:rPr lang="en-US" sz="1600" i="1">
                            <a:latin typeface="Cambria Math"/>
                          </a:rPr>
                          <m:t>𝑂</m:t>
                        </m:r>
                      </m:e>
                      <m:sub>
                        <m:r>
                          <a:rPr lang="en-US" sz="1600" b="0" i="1" smtClean="0">
                            <a:latin typeface="Cambria Math"/>
                          </a:rPr>
                          <m:t>𝑑</m:t>
                        </m:r>
                      </m:sub>
                    </m:sSub>
                  </m:oMath>
                </a14:m>
                <a:r>
                  <a:rPr lang="en-US" sz="1600" dirty="0" smtClean="0"/>
                  <a:t> = innate color of object's diffuse material property at specific point on surface</a:t>
                </a:r>
                <a:endParaRPr lang="en-US" sz="16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288951" y="1009497"/>
                <a:ext cx="8229600" cy="3569818"/>
              </a:xfrm>
              <a:prstGeom prst="rect">
                <a:avLst/>
              </a:prstGeom>
              <a:blipFill rotWithShape="1">
                <a:blip r:embed="rId3"/>
                <a:stretch>
                  <a:fillRect l="-222"/>
                </a:stretch>
              </a:blipFill>
            </p:spPr>
            <p:txBody>
              <a:bodyPr/>
              <a:lstStyle/>
              <a:p>
                <a:r>
                  <a:rPr lang="en-US">
                    <a:noFill/>
                  </a:rPr>
                  <a:t> </a:t>
                </a:r>
              </a:p>
            </p:txBody>
          </p:sp>
        </mc:Fallback>
      </mc:AlternateContent>
    </p:spTree>
    <p:extLst>
      <p:ext uri="{BB962C8B-B14F-4D97-AF65-F5344CB8AC3E}">
        <p14:creationId xmlns:p14="http://schemas.microsoft.com/office/powerpoint/2010/main" val="402237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381000" y="742950"/>
                <a:ext cx="8229600" cy="3600450"/>
              </a:xfrm>
            </p:spPr>
            <p:txBody>
              <a:bodyPr>
                <a:normAutofit/>
              </a:bodyPr>
              <a:lstStyle/>
              <a:p>
                <a:r>
                  <a:rPr lang="en-US" dirty="0" smtClean="0"/>
                  <a:t>The full </a:t>
                </a:r>
                <a:r>
                  <a:rPr lang="en-US" dirty="0" err="1" smtClean="0"/>
                  <a:t>Phong</a:t>
                </a:r>
                <a:r>
                  <a:rPr lang="en-US" dirty="0" smtClean="0"/>
                  <a:t> model is a combination of the Lambertian</a:t>
                </a:r>
                <a:r>
                  <a:rPr lang="en-US" dirty="0"/>
                  <a:t> </a:t>
                </a:r>
                <a:r>
                  <a:rPr lang="en-US" dirty="0" smtClean="0"/>
                  <a:t>and specular terms (summing over all the lights)</a:t>
                </a:r>
                <a:r>
                  <a:rPr lang="en-US" i="1" dirty="0">
                    <a:latin typeface="Cambria Math"/>
                  </a:rPr>
                  <a:t/>
                </a:r>
                <a:br>
                  <a:rPr lang="en-US" i="1" dirty="0">
                    <a:latin typeface="Cambria Math"/>
                  </a:rPr>
                </a:br>
                <a14:m>
                  <m:oMath xmlns:m="http://schemas.openxmlformats.org/officeDocument/2006/math">
                    <m:sSub>
                      <m:sSubPr>
                        <m:ctrlPr>
                          <a:rPr lang="en-US" i="1" dirty="0">
                            <a:latin typeface="Cambria Math"/>
                          </a:rPr>
                        </m:ctrlPr>
                      </m:sSubPr>
                      <m:e>
                        <m:r>
                          <a:rPr lang="en-US" i="1" dirty="0">
                            <a:latin typeface="Cambria Math"/>
                          </a:rPr>
                          <m:t>𝐼</m:t>
                        </m:r>
                      </m:e>
                      <m:sub>
                        <m:r>
                          <a:rPr lang="en-US" i="1" dirty="0">
                            <a:latin typeface="Cambria Math"/>
                          </a:rPr>
                          <m:t>𝜆</m:t>
                        </m:r>
                      </m:sub>
                    </m:sSub>
                    <m:r>
                      <a:rPr lang="en-US" i="1" dirty="0">
                        <a:latin typeface="Cambria Math"/>
                      </a:rPr>
                      <m:t>=</m:t>
                    </m:r>
                    <m:sSub>
                      <m:sSubPr>
                        <m:ctrlPr>
                          <a:rPr lang="en-US" i="1" dirty="0">
                            <a:latin typeface="Cambria Math"/>
                          </a:rPr>
                        </m:ctrlPr>
                      </m:sSubPr>
                      <m:e>
                        <m:r>
                          <a:rPr lang="en-US" i="1" dirty="0">
                            <a:latin typeface="Cambria Math"/>
                          </a:rPr>
                          <m:t>𝑖</m:t>
                        </m:r>
                      </m:e>
                      <m:sub>
                        <m:sSub>
                          <m:sSubPr>
                            <m:ctrlPr>
                              <a:rPr lang="en-US" i="1" dirty="0">
                                <a:latin typeface="Cambria Math"/>
                              </a:rPr>
                            </m:ctrlPr>
                          </m:sSubPr>
                          <m:e>
                            <m:r>
                              <a:rPr lang="en-US" i="1" dirty="0">
                                <a:latin typeface="Cambria Math"/>
                              </a:rPr>
                              <m:t>𝑎</m:t>
                            </m:r>
                          </m:e>
                          <m:sub>
                            <m:r>
                              <a:rPr lang="en-US" i="1" dirty="0">
                                <a:latin typeface="Cambria Math"/>
                              </a:rPr>
                              <m:t>𝜆</m:t>
                            </m:r>
                          </m:sub>
                        </m:sSub>
                      </m:sub>
                    </m:sSub>
                    <m:sSub>
                      <m:sSubPr>
                        <m:ctrlPr>
                          <a:rPr lang="en-US" i="1" dirty="0">
                            <a:latin typeface="Cambria Math"/>
                          </a:rPr>
                        </m:ctrlPr>
                      </m:sSubPr>
                      <m:e>
                        <m:r>
                          <a:rPr lang="en-US" i="1" dirty="0">
                            <a:latin typeface="Cambria Math"/>
                          </a:rPr>
                          <m:t>𝑘</m:t>
                        </m:r>
                      </m:e>
                      <m:sub>
                        <m:r>
                          <a:rPr lang="en-US" i="1" dirty="0">
                            <a:latin typeface="Cambria Math"/>
                          </a:rPr>
                          <m:t>𝑎</m:t>
                        </m:r>
                      </m:sub>
                    </m:sSub>
                    <m:sSub>
                      <m:sSubPr>
                        <m:ctrlPr>
                          <a:rPr lang="en-US" i="1" dirty="0">
                            <a:latin typeface="Cambria Math"/>
                          </a:rPr>
                        </m:ctrlPr>
                      </m:sSubPr>
                      <m:e>
                        <m:r>
                          <a:rPr lang="en-US" i="1" dirty="0">
                            <a:latin typeface="Cambria Math"/>
                          </a:rPr>
                          <m:t>𝑂</m:t>
                        </m:r>
                      </m:e>
                      <m:sub>
                        <m:sSub>
                          <m:sSubPr>
                            <m:ctrlPr>
                              <a:rPr lang="en-US" i="1" dirty="0">
                                <a:latin typeface="Cambria Math"/>
                              </a:rPr>
                            </m:ctrlPr>
                          </m:sSubPr>
                          <m:e>
                            <m:r>
                              <a:rPr lang="en-US" i="1" dirty="0">
                                <a:latin typeface="Cambria Math"/>
                              </a:rPr>
                              <m:t>𝑑</m:t>
                            </m:r>
                          </m:e>
                          <m:sub>
                            <m:r>
                              <a:rPr lang="en-US" i="1" dirty="0">
                                <a:latin typeface="Cambria Math"/>
                              </a:rPr>
                              <m:t>𝜆</m:t>
                            </m:r>
                          </m:sub>
                        </m:sSub>
                      </m:sub>
                    </m:sSub>
                    <m:r>
                      <a:rPr lang="en-US" i="1" dirty="0">
                        <a:latin typeface="Cambria Math"/>
                      </a:rPr>
                      <m:t>+</m:t>
                    </m:r>
                    <m:nary>
                      <m:naryPr>
                        <m:chr m:val="∑"/>
                        <m:supHide m:val="on"/>
                        <m:ctrlPr>
                          <a:rPr lang="en-US" i="1" dirty="0">
                            <a:latin typeface="Cambria Math"/>
                          </a:rPr>
                        </m:ctrlPr>
                      </m:naryPr>
                      <m:sub>
                        <m:r>
                          <a:rPr lang="en-US" i="1" dirty="0">
                            <a:latin typeface="Cambria Math"/>
                          </a:rPr>
                          <m:t>𝑚</m:t>
                        </m:r>
                        <m:r>
                          <a:rPr lang="en-US" i="1" dirty="0">
                            <a:latin typeface="Cambria Math"/>
                          </a:rPr>
                          <m:t>∈</m:t>
                        </m:r>
                        <m:r>
                          <a:rPr lang="en-US" i="1" dirty="0">
                            <a:latin typeface="Cambria Math"/>
                          </a:rPr>
                          <m:t>𝑙𝑖𝑔h𝑡𝑠</m:t>
                        </m:r>
                      </m:sub>
                      <m:sup/>
                      <m:e>
                        <m:sSub>
                          <m:sSubPr>
                            <m:ctrlPr>
                              <a:rPr lang="en-US" i="1" dirty="0" smtClean="0">
                                <a:latin typeface="Cambria Math"/>
                              </a:rPr>
                            </m:ctrlPr>
                          </m:sSubPr>
                          <m:e>
                            <m:r>
                              <a:rPr lang="en-US" i="1" dirty="0" smtClean="0">
                                <a:latin typeface="Cambria Math"/>
                              </a:rPr>
                              <m:t>𝑓</m:t>
                            </m:r>
                          </m:e>
                          <m:sub>
                            <m:r>
                              <a:rPr lang="en-US" i="1" dirty="0" smtClean="0">
                                <a:latin typeface="Cambria Math"/>
                              </a:rPr>
                              <m:t>𝑎𝑡𝑡</m:t>
                            </m:r>
                          </m:sub>
                        </m:sSub>
                        <m:sSub>
                          <m:sSubPr>
                            <m:ctrlPr>
                              <a:rPr lang="en-US" i="1" dirty="0">
                                <a:latin typeface="Cambria Math"/>
                              </a:rPr>
                            </m:ctrlPr>
                          </m:sSubPr>
                          <m:e>
                            <m:r>
                              <a:rPr lang="en-US" i="1" dirty="0">
                                <a:latin typeface="Cambria Math"/>
                              </a:rPr>
                              <m:t>𝑖</m:t>
                            </m:r>
                          </m:e>
                          <m:sub>
                            <m:sSub>
                              <m:sSubPr>
                                <m:ctrlPr>
                                  <a:rPr lang="en-US" i="1" dirty="0">
                                    <a:latin typeface="Cambria Math"/>
                                  </a:rPr>
                                </m:ctrlPr>
                              </m:sSubPr>
                              <m:e>
                                <m:r>
                                  <a:rPr lang="en-US" i="1" dirty="0">
                                    <a:latin typeface="Cambria Math"/>
                                  </a:rPr>
                                  <m:t>𝑑</m:t>
                                </m:r>
                                <m:r>
                                  <a:rPr lang="en-US" b="0" i="1" dirty="0" smtClean="0">
                                    <a:latin typeface="Cambria Math"/>
                                  </a:rPr>
                                  <m:t>𝑖𝑟</m:t>
                                </m:r>
                              </m:e>
                              <m:sub>
                                <m:r>
                                  <a:rPr lang="en-US" i="1" dirty="0">
                                    <a:latin typeface="Cambria Math"/>
                                  </a:rPr>
                                  <m:t>𝜆</m:t>
                                </m:r>
                              </m:sub>
                            </m:sSub>
                          </m:sub>
                        </m:sSub>
                        <m:d>
                          <m:dPr>
                            <m:begChr m:val="["/>
                            <m:endChr m:val="]"/>
                            <m:ctrlPr>
                              <a:rPr lang="en-US" i="1" dirty="0" smtClean="0">
                                <a:latin typeface="Cambria Math"/>
                              </a:rPr>
                            </m:ctrlPr>
                          </m:dPr>
                          <m:e>
                            <m:sSub>
                              <m:sSubPr>
                                <m:ctrlPr>
                                  <a:rPr lang="en-US" i="1" dirty="0">
                                    <a:latin typeface="Cambria Math"/>
                                  </a:rPr>
                                </m:ctrlPr>
                              </m:sSubPr>
                              <m:e>
                                <m:r>
                                  <a:rPr lang="en-US" i="1" dirty="0">
                                    <a:latin typeface="Cambria Math"/>
                                  </a:rPr>
                                  <m:t>𝑘</m:t>
                                </m:r>
                              </m:e>
                              <m:sub>
                                <m:r>
                                  <a:rPr lang="en-US" i="1" dirty="0">
                                    <a:latin typeface="Cambria Math"/>
                                  </a:rPr>
                                  <m:t>𝑑</m:t>
                                </m:r>
                              </m:sub>
                            </m:sSub>
                            <m:d>
                              <m:dPr>
                                <m:ctrlPr>
                                  <a:rPr lang="en-US" b="1" i="1" dirty="0" smtClean="0">
                                    <a:latin typeface="Cambria Math"/>
                                  </a:rPr>
                                </m:ctrlPr>
                              </m:dPr>
                              <m:e>
                                <m:r>
                                  <a:rPr lang="en-US" b="1" i="1" dirty="0">
                                    <a:latin typeface="Cambria Math"/>
                                  </a:rPr>
                                  <m:t>𝐧</m:t>
                                </m:r>
                                <m:r>
                                  <a:rPr lang="en-US" b="1" i="1" dirty="0">
                                    <a:latin typeface="Cambria Math"/>
                                  </a:rPr>
                                  <m:t>⋅</m:t>
                                </m:r>
                                <m:r>
                                  <a:rPr lang="en-US" b="1" i="1" dirty="0" smtClean="0">
                                    <a:latin typeface="Cambria Math"/>
                                  </a:rPr>
                                  <m:t>𝒍</m:t>
                                </m:r>
                              </m:e>
                            </m:d>
                            <m:sSub>
                              <m:sSubPr>
                                <m:ctrlPr>
                                  <a:rPr lang="en-US" i="1" dirty="0" smtClean="0">
                                    <a:latin typeface="Cambria Math"/>
                                  </a:rPr>
                                </m:ctrlPr>
                              </m:sSubPr>
                              <m:e>
                                <m:r>
                                  <a:rPr lang="en-US" i="1" dirty="0" smtClean="0">
                                    <a:latin typeface="Cambria Math"/>
                                  </a:rPr>
                                  <m:t>𝑂</m:t>
                                </m:r>
                              </m:e>
                              <m:sub>
                                <m:sSub>
                                  <m:sSubPr>
                                    <m:ctrlPr>
                                      <a:rPr lang="en-US" i="1" dirty="0" smtClean="0">
                                        <a:latin typeface="Cambria Math"/>
                                      </a:rPr>
                                    </m:ctrlPr>
                                  </m:sSubPr>
                                  <m:e>
                                    <m:r>
                                      <a:rPr lang="en-US" i="1" dirty="0" smtClean="0">
                                        <a:latin typeface="Cambria Math"/>
                                      </a:rPr>
                                      <m:t>𝑑</m:t>
                                    </m:r>
                                  </m:e>
                                  <m:sub>
                                    <m:r>
                                      <a:rPr lang="en-US" i="1" dirty="0" smtClean="0">
                                        <a:latin typeface="Cambria Math"/>
                                      </a:rPr>
                                      <m:t>𝜆</m:t>
                                    </m:r>
                                  </m:sub>
                                </m:sSub>
                              </m:sub>
                            </m:sSub>
                            <m:r>
                              <a:rPr lang="en-US" i="1" dirty="0" smtClean="0">
                                <a:latin typeface="Cambria Math"/>
                              </a:rPr>
                              <m:t>+</m:t>
                            </m:r>
                            <m:sSub>
                              <m:sSubPr>
                                <m:ctrlPr>
                                  <a:rPr lang="en-US" i="1" dirty="0" smtClean="0">
                                    <a:latin typeface="Cambria Math"/>
                                  </a:rPr>
                                </m:ctrlPr>
                              </m:sSubPr>
                              <m:e>
                                <m:r>
                                  <a:rPr lang="en-US" i="1" dirty="0" smtClean="0">
                                    <a:latin typeface="Cambria Math"/>
                                  </a:rPr>
                                  <m:t>𝑘</m:t>
                                </m:r>
                              </m:e>
                              <m:sub>
                                <m:r>
                                  <a:rPr lang="en-US" i="1" dirty="0" smtClean="0">
                                    <a:latin typeface="Cambria Math"/>
                                  </a:rPr>
                                  <m:t>𝑠</m:t>
                                </m:r>
                              </m:sub>
                            </m:sSub>
                            <m:sSup>
                              <m:sSupPr>
                                <m:ctrlPr>
                                  <a:rPr lang="en-US" i="1" dirty="0">
                                    <a:latin typeface="Cambria Math"/>
                                  </a:rPr>
                                </m:ctrlPr>
                              </m:sSupPr>
                              <m:e>
                                <m:d>
                                  <m:dPr>
                                    <m:ctrlPr>
                                      <a:rPr lang="en-US" i="1" dirty="0">
                                        <a:latin typeface="Cambria Math"/>
                                      </a:rPr>
                                    </m:ctrlPr>
                                  </m:dPr>
                                  <m:e>
                                    <m:r>
                                      <a:rPr lang="en-US" b="1" i="1" dirty="0" smtClean="0">
                                        <a:latin typeface="Cambria Math"/>
                                      </a:rPr>
                                      <m:t>𝐑</m:t>
                                    </m:r>
                                    <m:r>
                                      <a:rPr lang="en-US" i="1" dirty="0">
                                        <a:latin typeface="Cambria Math"/>
                                      </a:rPr>
                                      <m:t>⋅</m:t>
                                    </m:r>
                                    <m:r>
                                      <a:rPr lang="en-US" b="1" i="1" dirty="0">
                                        <a:latin typeface="Cambria Math"/>
                                      </a:rPr>
                                      <m:t>𝐕</m:t>
                                    </m:r>
                                  </m:e>
                                </m:d>
                              </m:e>
                              <m:sup>
                                <m:r>
                                  <a:rPr lang="en-US" i="1" dirty="0" smtClean="0">
                                    <a:latin typeface="Cambria Math"/>
                                  </a:rPr>
                                  <m:t>𝛼</m:t>
                                </m:r>
                              </m:sup>
                            </m:sSup>
                            <m:sSub>
                              <m:sSubPr>
                                <m:ctrlPr>
                                  <a:rPr lang="en-US" i="1" dirty="0" smtClean="0">
                                    <a:latin typeface="Cambria Math"/>
                                  </a:rPr>
                                </m:ctrlPr>
                              </m:sSubPr>
                              <m:e>
                                <m:r>
                                  <a:rPr lang="en-US" i="1" dirty="0" smtClean="0">
                                    <a:latin typeface="Cambria Math"/>
                                  </a:rPr>
                                  <m:t>𝑂</m:t>
                                </m:r>
                              </m:e>
                              <m:sub>
                                <m:sSub>
                                  <m:sSubPr>
                                    <m:ctrlPr>
                                      <a:rPr lang="en-US" i="1" dirty="0" smtClean="0">
                                        <a:latin typeface="Cambria Math"/>
                                      </a:rPr>
                                    </m:ctrlPr>
                                  </m:sSubPr>
                                  <m:e>
                                    <m:r>
                                      <a:rPr lang="en-US" i="1" dirty="0" smtClean="0">
                                        <a:latin typeface="Cambria Math"/>
                                      </a:rPr>
                                      <m:t>𝑠</m:t>
                                    </m:r>
                                  </m:e>
                                  <m:sub>
                                    <m:r>
                                      <a:rPr lang="en-US" i="1" dirty="0" smtClean="0">
                                        <a:latin typeface="Cambria Math"/>
                                      </a:rPr>
                                      <m:t>𝜆</m:t>
                                    </m:r>
                                  </m:sub>
                                </m:sSub>
                              </m:sub>
                            </m:sSub>
                          </m:e>
                        </m:d>
                      </m:e>
                    </m:nary>
                  </m:oMath>
                </a14:m>
                <a:endParaRPr lang="en-US" dirty="0" smtClean="0"/>
              </a:p>
              <a:p>
                <a:r>
                  <a:rPr lang="en-US" dirty="0" smtClean="0"/>
                  <a:t>Subscript </a:t>
                </a:r>
                <a14:m>
                  <m:oMath xmlns:m="http://schemas.openxmlformats.org/officeDocument/2006/math">
                    <m:r>
                      <a:rPr lang="en-US" i="1" dirty="0" smtClean="0">
                        <a:latin typeface="Cambria Math"/>
                      </a:rPr>
                      <m:t>𝑠</m:t>
                    </m:r>
                    <m:r>
                      <a:rPr lang="en-US" i="1" dirty="0" smtClean="0">
                        <a:latin typeface="Cambria Math"/>
                      </a:rPr>
                      <m:t> </m:t>
                    </m:r>
                  </m:oMath>
                </a14:m>
                <a:r>
                  <a:rPr lang="en-US" dirty="0" smtClean="0"/>
                  <a:t>represents specular (so </a:t>
                </a:r>
                <a14:m>
                  <m:oMath xmlns:m="http://schemas.openxmlformats.org/officeDocument/2006/math">
                    <m:sSub>
                      <m:sSubPr>
                        <m:ctrlPr>
                          <a:rPr lang="en-US" i="1" dirty="0" smtClean="0">
                            <a:latin typeface="Cambria Math"/>
                          </a:rPr>
                        </m:ctrlPr>
                      </m:sSubPr>
                      <m:e>
                        <m:r>
                          <a:rPr lang="en-US" i="1" dirty="0" smtClean="0">
                            <a:latin typeface="Cambria Math"/>
                          </a:rPr>
                          <m:t>𝑘</m:t>
                        </m:r>
                      </m:e>
                      <m:sub>
                        <m:r>
                          <a:rPr lang="en-US" i="1" dirty="0" smtClean="0">
                            <a:latin typeface="Cambria Math"/>
                          </a:rPr>
                          <m:t>𝑠</m:t>
                        </m:r>
                      </m:sub>
                    </m:sSub>
                  </m:oMath>
                </a14:m>
                <a:r>
                  <a:rPr lang="en-US" dirty="0" smtClean="0"/>
                  <a:t>) would be the specular coefficient</a:t>
                </a:r>
              </a:p>
              <a:p>
                <a14:m>
                  <m:oMath xmlns:m="http://schemas.openxmlformats.org/officeDocument/2006/math">
                    <m:r>
                      <a:rPr lang="en-US" b="1" i="1" dirty="0" smtClean="0">
                        <a:latin typeface="Cambria Math"/>
                      </a:rPr>
                      <m:t>𝑹</m:t>
                    </m:r>
                    <m:r>
                      <a:rPr lang="en-US" b="1" i="1" dirty="0" smtClean="0">
                        <a:latin typeface="Cambria Math"/>
                      </a:rPr>
                      <m:t> </m:t>
                    </m:r>
                  </m:oMath>
                </a14:m>
                <a:r>
                  <a:rPr lang="en-US" dirty="0" smtClean="0"/>
                  <a:t>is the reflected direction of the light ray about the surface normal</a:t>
                </a:r>
              </a:p>
              <a:p>
                <a:pPr lvl="1"/>
                <a:r>
                  <a:rPr lang="en-US" dirty="0"/>
                  <a:t>The smaller the angle, the brighter </a:t>
                </a:r>
                <a:r>
                  <a:rPr lang="en-US" dirty="0" smtClean="0"/>
                  <a:t>reflection</a:t>
                </a:r>
                <a:endParaRPr lang="en-US" dirty="0"/>
              </a:p>
              <a:p>
                <a14:m>
                  <m:oMath xmlns:m="http://schemas.openxmlformats.org/officeDocument/2006/math">
                    <m:sSub>
                      <m:sSubPr>
                        <m:ctrlPr>
                          <a:rPr lang="en-US" i="1" dirty="0" smtClean="0">
                            <a:latin typeface="Cambria Math"/>
                          </a:rPr>
                        </m:ctrlPr>
                      </m:sSubPr>
                      <m:e>
                        <m:r>
                          <a:rPr lang="en-US" i="1" dirty="0" smtClean="0">
                            <a:latin typeface="Cambria Math"/>
                          </a:rPr>
                          <m:t>𝑓</m:t>
                        </m:r>
                      </m:e>
                      <m:sub>
                        <m:r>
                          <a:rPr lang="en-US" i="1" dirty="0" smtClean="0">
                            <a:latin typeface="Cambria Math"/>
                          </a:rPr>
                          <m:t>𝑎𝑡𝑡</m:t>
                        </m:r>
                      </m:sub>
                    </m:sSub>
                    <m:r>
                      <a:rPr lang="en-US" i="1" dirty="0" smtClean="0">
                        <a:latin typeface="Cambria Math"/>
                      </a:rPr>
                      <m:t> </m:t>
                    </m:r>
                  </m:oMath>
                </a14:m>
                <a:r>
                  <a:rPr lang="en-US" dirty="0" smtClean="0"/>
                  <a:t>is the lighting attenuation function</a:t>
                </a:r>
              </a:p>
              <a:p>
                <a:pPr lvl="1"/>
                <a:r>
                  <a:rPr lang="en-US" dirty="0" smtClean="0"/>
                  <a:t>function of distance from the light</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381000" y="742950"/>
                <a:ext cx="8229600" cy="3600450"/>
              </a:xfrm>
              <a:blipFill rotWithShape="1">
                <a:blip r:embed="rId4"/>
                <a:stretch>
                  <a:fillRect l="-296" t="-846" b="-2538"/>
                </a:stretch>
              </a:blipFill>
            </p:spPr>
            <p:txBody>
              <a:bodyPr/>
              <a:lstStyle/>
              <a:p>
                <a:r>
                  <a:rPr lang="en-US">
                    <a:noFill/>
                  </a:rPr>
                  <a:t> </a:t>
                </a:r>
              </a:p>
            </p:txBody>
          </p:sp>
        </mc:Fallback>
      </mc:AlternateContent>
      <p:sp>
        <p:nvSpPr>
          <p:cNvPr id="6" name="Footer Placeholder 5"/>
          <p:cNvSpPr>
            <a:spLocks noGrp="1"/>
          </p:cNvSpPr>
          <p:nvPr>
            <p:ph type="ftr" sz="quarter" idx="3"/>
          </p:nvPr>
        </p:nvSpPr>
        <p:spPr/>
        <p:txBody>
          <a:bodyPr/>
          <a:lstStyle/>
          <a:p>
            <a:r>
              <a:rPr lang="en-US" dirty="0" smtClean="0"/>
              <a:t>November 1, 2012</a:t>
            </a:r>
            <a:endParaRPr lang="en-US" dirty="0"/>
          </a:p>
        </p:txBody>
      </p:sp>
      <p:sp>
        <p:nvSpPr>
          <p:cNvPr id="2" name="Title 1"/>
          <p:cNvSpPr>
            <a:spLocks noGrp="1"/>
          </p:cNvSpPr>
          <p:nvPr>
            <p:ph type="title"/>
          </p:nvPr>
        </p:nvSpPr>
        <p:spPr>
          <a:xfrm>
            <a:off x="457200" y="361950"/>
            <a:ext cx="8229600" cy="457200"/>
          </a:xfrm>
        </p:spPr>
        <p:txBody>
          <a:bodyPr>
            <a:normAutofit fontScale="90000"/>
          </a:bodyPr>
          <a:lstStyle/>
          <a:p>
            <a:r>
              <a:rPr lang="en-US" dirty="0"/>
              <a:t>Illumination Models: </a:t>
            </a:r>
            <a:r>
              <a:rPr lang="en-US" b="1" dirty="0" err="1" smtClean="0"/>
              <a:t>Phong</a:t>
            </a:r>
            <a:r>
              <a:rPr lang="en-US" b="1" dirty="0" smtClean="0"/>
              <a:t> (4/5</a:t>
            </a:r>
            <a:r>
              <a:rPr lang="en-US" b="1" dirty="0"/>
              <a:t>) (Review)</a:t>
            </a:r>
            <a:endParaRPr lang="en-US" dirty="0"/>
          </a:p>
        </p:txBody>
      </p:sp>
      <p:sp>
        <p:nvSpPr>
          <p:cNvPr id="5" name="Slide Number Placeholder 4"/>
          <p:cNvSpPr>
            <a:spLocks noGrp="1"/>
          </p:cNvSpPr>
          <p:nvPr>
            <p:ph type="sldNum" sz="quarter" idx="4"/>
          </p:nvPr>
        </p:nvSpPr>
        <p:spPr/>
        <p:txBody>
          <a:bodyPr/>
          <a:lstStyle/>
          <a:p>
            <a:fld id="{8B09B1D7-08F4-4981-B496-0018F6D397C3}" type="slidenum">
              <a:rPr lang="en-US" smtClean="0"/>
              <a:pPr/>
              <a:t>33</a:t>
            </a:fld>
            <a:r>
              <a:rPr lang="en-US" dirty="0" smtClean="0"/>
              <a:t> of 45</a:t>
            </a:r>
            <a:endParaRPr lang="en-US" dirty="0"/>
          </a:p>
        </p:txBody>
      </p:sp>
      <p:sp>
        <p:nvSpPr>
          <p:cNvPr id="4" name="TextBox 3"/>
          <p:cNvSpPr txBox="1"/>
          <p:nvPr/>
        </p:nvSpPr>
        <p:spPr>
          <a:xfrm>
            <a:off x="4607626" y="4001985"/>
            <a:ext cx="1989118" cy="923330"/>
          </a:xfrm>
          <a:prstGeom prst="rect">
            <a:avLst/>
          </a:prstGeom>
          <a:noFill/>
        </p:spPr>
        <p:txBody>
          <a:bodyPr wrap="square" rtlCol="0">
            <a:spAutoFit/>
          </a:bodyPr>
          <a:lstStyle/>
          <a:p>
            <a:pPr marL="0" lvl="1"/>
            <a:r>
              <a:rPr lang="en-US" sz="900" dirty="0"/>
              <a:t>Note: for a directional light, </a:t>
            </a:r>
            <a:r>
              <a:rPr lang="en-US" sz="900" b="1" i="1" dirty="0">
                <a:latin typeface="Script MT Bold" pitchFamily="66" charset="0"/>
              </a:rPr>
              <a:t>l</a:t>
            </a:r>
            <a:r>
              <a:rPr lang="en-US" sz="900" b="1" i="1" dirty="0"/>
              <a:t> </a:t>
            </a:r>
            <a:r>
              <a:rPr lang="en-US" sz="900" b="1" i="1" dirty="0" smtClean="0"/>
              <a:t> </a:t>
            </a:r>
            <a:r>
              <a:rPr lang="en-US" sz="900" dirty="0" smtClean="0"/>
              <a:t>is </a:t>
            </a:r>
            <a:r>
              <a:rPr lang="en-US" sz="900" dirty="0"/>
              <a:t>simply a directional vector. For a point </a:t>
            </a:r>
            <a:r>
              <a:rPr lang="en-US" sz="900" dirty="0" smtClean="0"/>
              <a:t>light,</a:t>
            </a:r>
            <a:r>
              <a:rPr lang="en-US" sz="900" b="1" i="1" dirty="0" smtClean="0"/>
              <a:t> </a:t>
            </a:r>
            <a:r>
              <a:rPr lang="en-US" sz="900" b="1" i="1" dirty="0">
                <a:latin typeface="Script MT Bold" pitchFamily="66" charset="0"/>
              </a:rPr>
              <a:t>l</a:t>
            </a:r>
            <a:r>
              <a:rPr lang="en-US" sz="900" b="1" i="1" dirty="0"/>
              <a:t>  </a:t>
            </a:r>
            <a:r>
              <a:rPr lang="en-US" sz="900" dirty="0"/>
              <a:t>must be computed from the light’s positions and the surface point.</a:t>
            </a:r>
          </a:p>
          <a:p>
            <a:endParaRPr lang="en-US" sz="9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6869" y="3299383"/>
            <a:ext cx="3674002" cy="1415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974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ooter Placeholder 78"/>
          <p:cNvSpPr>
            <a:spLocks noGrp="1"/>
          </p:cNvSpPr>
          <p:nvPr>
            <p:ph type="ftr" sz="quarter" idx="3"/>
          </p:nvPr>
        </p:nvSpPr>
        <p:spPr/>
        <p:txBody>
          <a:bodyPr/>
          <a:lstStyle/>
          <a:p>
            <a:r>
              <a:rPr lang="en-US" dirty="0" smtClean="0"/>
              <a:t>November 1, 2012</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normAutofit fontScale="92500" lnSpcReduction="10000"/>
              </a:bodyPr>
              <a:lstStyle/>
              <a:p>
                <a:pPr>
                  <a:spcBef>
                    <a:spcPts val="1200"/>
                  </a:spcBef>
                  <a:spcAft>
                    <a:spcPts val="1200"/>
                  </a:spcAft>
                </a:pPr>
                <a:r>
                  <a:rPr lang="en-US" sz="1700" dirty="0" smtClean="0"/>
                  <a:t>By the inverse square law, density of light energy decreases by the inverse square of the distance from the surface, due to spherical radiation pattern, so</a:t>
                </a:r>
              </a:p>
              <a:p>
                <a:pPr marL="0" indent="0" algn="ctr">
                  <a:spcBef>
                    <a:spcPts val="1200"/>
                  </a:spcBef>
                  <a:spcAft>
                    <a:spcPts val="1200"/>
                  </a:spcAft>
                  <a:buNone/>
                </a:pPr>
                <a14:m>
                  <m:oMath xmlns:m="http://schemas.openxmlformats.org/officeDocument/2006/math">
                    <m:r>
                      <a:rPr lang="en-US" sz="1700" b="0" i="1" smtClean="0">
                        <a:latin typeface="Cambria Math"/>
                      </a:rPr>
                      <m:t>𝐼</m:t>
                    </m:r>
                    <m:r>
                      <a:rPr lang="en-US" sz="1700" b="0" i="1" smtClean="0">
                        <a:latin typeface="Cambria Math"/>
                      </a:rPr>
                      <m:t>=</m:t>
                    </m:r>
                    <m:d>
                      <m:dPr>
                        <m:ctrlPr>
                          <a:rPr lang="en-US" sz="1700" b="0" i="1" smtClean="0">
                            <a:latin typeface="Cambria Math"/>
                          </a:rPr>
                        </m:ctrlPr>
                      </m:dPr>
                      <m:e>
                        <m:sSub>
                          <m:sSubPr>
                            <m:ctrlPr>
                              <a:rPr lang="en-US" sz="1700" b="0" i="1" smtClean="0">
                                <a:latin typeface="Cambria Math"/>
                              </a:rPr>
                            </m:ctrlPr>
                          </m:sSubPr>
                          <m:e>
                            <m:r>
                              <a:rPr lang="en-US" sz="1700" b="0" i="1" smtClean="0">
                                <a:latin typeface="Cambria Math"/>
                              </a:rPr>
                              <m:t>𝑓</m:t>
                            </m:r>
                          </m:e>
                          <m:sub>
                            <m:r>
                              <a:rPr lang="en-US" sz="1700" b="0" i="1" smtClean="0">
                                <a:latin typeface="Cambria Math"/>
                              </a:rPr>
                              <m:t>𝑎𝑡𝑡</m:t>
                            </m:r>
                          </m:sub>
                        </m:sSub>
                      </m:e>
                    </m:d>
                    <m:d>
                      <m:dPr>
                        <m:ctrlPr>
                          <a:rPr lang="en-US" sz="1700" b="0" i="1" smtClean="0">
                            <a:latin typeface="Cambria Math"/>
                          </a:rPr>
                        </m:ctrlPr>
                      </m:dPr>
                      <m:e>
                        <m:sSub>
                          <m:sSubPr>
                            <m:ctrlPr>
                              <a:rPr lang="en-US" sz="1700" b="0" i="1" smtClean="0">
                                <a:latin typeface="Cambria Math"/>
                              </a:rPr>
                            </m:ctrlPr>
                          </m:sSubPr>
                          <m:e>
                            <m:r>
                              <a:rPr lang="en-US" sz="1700" b="0" i="1" smtClean="0">
                                <a:latin typeface="Cambria Math"/>
                              </a:rPr>
                              <m:t>𝑖</m:t>
                            </m:r>
                          </m:e>
                          <m:sub>
                            <m:r>
                              <a:rPr lang="en-US" sz="1700" b="0" i="1" smtClean="0">
                                <a:latin typeface="Cambria Math"/>
                              </a:rPr>
                              <m:t>𝑑𝑖𝑟</m:t>
                            </m:r>
                          </m:sub>
                        </m:sSub>
                        <m:sSub>
                          <m:sSubPr>
                            <m:ctrlPr>
                              <a:rPr lang="en-US" sz="1700" b="0" i="1" smtClean="0">
                                <a:latin typeface="Cambria Math"/>
                              </a:rPr>
                            </m:ctrlPr>
                          </m:sSubPr>
                          <m:e>
                            <m:r>
                              <a:rPr lang="en-US" sz="1700" b="0" i="1" smtClean="0">
                                <a:latin typeface="Cambria Math"/>
                              </a:rPr>
                              <m:t>𝑘</m:t>
                            </m:r>
                          </m:e>
                          <m:sub>
                            <m:r>
                              <a:rPr lang="en-US" sz="1700" b="0" i="1" smtClean="0">
                                <a:latin typeface="Cambria Math"/>
                              </a:rPr>
                              <m:t>𝑑</m:t>
                            </m:r>
                          </m:sub>
                        </m:sSub>
                      </m:e>
                    </m:d>
                    <m:d>
                      <m:dPr>
                        <m:ctrlPr>
                          <a:rPr lang="en-US" sz="1700" b="0" i="1" smtClean="0">
                            <a:latin typeface="Cambria Math"/>
                          </a:rPr>
                        </m:ctrlPr>
                      </m:dPr>
                      <m:e>
                        <m:r>
                          <a:rPr lang="en-US" sz="1700" b="1" i="1" smtClean="0">
                            <a:latin typeface="Cambria Math"/>
                          </a:rPr>
                          <m:t>𝒏</m:t>
                        </m:r>
                        <m:r>
                          <a:rPr lang="en-US" sz="1700" b="0" i="1" smtClean="0">
                            <a:latin typeface="Cambria Math"/>
                          </a:rPr>
                          <m:t>⋅</m:t>
                        </m:r>
                        <m:r>
                          <a:rPr lang="en-US" sz="1700" b="1" i="1" smtClean="0">
                            <a:latin typeface="Cambria Math"/>
                          </a:rPr>
                          <m:t>𝒍</m:t>
                        </m:r>
                      </m:e>
                    </m:d>
                  </m:oMath>
                </a14:m>
                <a:r>
                  <a:rPr lang="en-US" sz="1700" b="1" dirty="0" smtClean="0"/>
                  <a:t>,</a:t>
                </a:r>
                <a:r>
                  <a:rPr lang="en-US" sz="1700" dirty="0" smtClean="0"/>
                  <a:t> where </a:t>
                </a:r>
                <a14:m>
                  <m:oMath xmlns:m="http://schemas.openxmlformats.org/officeDocument/2006/math">
                    <m:sSub>
                      <m:sSubPr>
                        <m:ctrlPr>
                          <a:rPr lang="en-US" sz="1700" i="1" dirty="0" smtClean="0">
                            <a:latin typeface="Cambria Math"/>
                          </a:rPr>
                        </m:ctrlPr>
                      </m:sSubPr>
                      <m:e>
                        <m:r>
                          <a:rPr lang="en-US" sz="1700" i="1" dirty="0" smtClean="0">
                            <a:latin typeface="Cambria Math"/>
                          </a:rPr>
                          <m:t>𝑓</m:t>
                        </m:r>
                      </m:e>
                      <m:sub>
                        <m:r>
                          <a:rPr lang="en-US" sz="1700" i="1" dirty="0" smtClean="0">
                            <a:latin typeface="Cambria Math"/>
                          </a:rPr>
                          <m:t>𝑎𝑡𝑡</m:t>
                        </m:r>
                      </m:sub>
                    </m:sSub>
                    <m:r>
                      <a:rPr lang="en-US" sz="1700" i="1" dirty="0" smtClean="0">
                        <a:latin typeface="Cambria Math"/>
                      </a:rPr>
                      <m:t>=</m:t>
                    </m:r>
                    <m:f>
                      <m:fPr>
                        <m:ctrlPr>
                          <a:rPr lang="en-US" sz="1700" i="1" dirty="0" smtClean="0">
                            <a:latin typeface="Cambria Math"/>
                          </a:rPr>
                        </m:ctrlPr>
                      </m:fPr>
                      <m:num>
                        <m:r>
                          <a:rPr lang="en-US" sz="1700" i="1" dirty="0" smtClean="0">
                            <a:latin typeface="Cambria Math"/>
                          </a:rPr>
                          <m:t>1</m:t>
                        </m:r>
                      </m:num>
                      <m:den>
                        <m:sSubSup>
                          <m:sSubSupPr>
                            <m:ctrlPr>
                              <a:rPr lang="en-US" sz="1700" i="1" smtClean="0">
                                <a:latin typeface="Cambria Math"/>
                              </a:rPr>
                            </m:ctrlPr>
                          </m:sSubSupPr>
                          <m:e>
                            <m:r>
                              <a:rPr lang="en-US" sz="1700" i="1" smtClean="0">
                                <a:latin typeface="Cambria Math"/>
                              </a:rPr>
                              <m:t>𝑑</m:t>
                            </m:r>
                          </m:e>
                          <m:sub>
                            <m:r>
                              <a:rPr lang="en-US" sz="1700" i="1" smtClean="0">
                                <a:latin typeface="Cambria Math"/>
                              </a:rPr>
                              <m:t>𝑙𝑖𝑔h𝑡</m:t>
                            </m:r>
                          </m:sub>
                          <m:sup>
                            <m:r>
                              <a:rPr lang="en-US" sz="1700" i="1" smtClean="0">
                                <a:latin typeface="Cambria Math"/>
                              </a:rPr>
                              <m:t>2</m:t>
                            </m:r>
                          </m:sup>
                        </m:sSubSup>
                      </m:den>
                    </m:f>
                  </m:oMath>
                </a14:m>
                <a:endParaRPr lang="en-US" sz="1700" dirty="0">
                  <a:latin typeface="Cambria Math"/>
                </a:endParaRPr>
              </a:p>
              <a:p>
                <a:pPr>
                  <a:spcBef>
                    <a:spcPts val="1200"/>
                  </a:spcBef>
                  <a:spcAft>
                    <a:spcPts val="1200"/>
                  </a:spcAft>
                </a:pPr>
                <a:r>
                  <a:rPr lang="en-US" sz="1700" dirty="0" smtClean="0"/>
                  <a:t>This will attenuate the light intensity according to distance, so farther objects appear darker, i.e. surfaces with equal </a:t>
                </a:r>
                <a14:m>
                  <m:oMath xmlns:m="http://schemas.openxmlformats.org/officeDocument/2006/math">
                    <m:d>
                      <m:dPr>
                        <m:ctrlPr>
                          <a:rPr lang="en-US" sz="1700" b="0" i="1" smtClean="0">
                            <a:latin typeface="Cambria Math"/>
                          </a:rPr>
                        </m:ctrlPr>
                      </m:dPr>
                      <m:e>
                        <m:sSub>
                          <m:sSubPr>
                            <m:ctrlPr>
                              <a:rPr lang="en-US" sz="1700" b="0" i="1" smtClean="0">
                                <a:latin typeface="Cambria Math"/>
                              </a:rPr>
                            </m:ctrlPr>
                          </m:sSubPr>
                          <m:e>
                            <m:r>
                              <a:rPr lang="en-US" sz="1700" b="0" i="1" smtClean="0">
                                <a:latin typeface="Cambria Math"/>
                              </a:rPr>
                              <m:t>𝑘</m:t>
                            </m:r>
                          </m:e>
                          <m:sub>
                            <m:r>
                              <a:rPr lang="en-US" sz="1700" b="0" i="1" smtClean="0">
                                <a:latin typeface="Cambria Math"/>
                              </a:rPr>
                              <m:t>𝑑</m:t>
                            </m:r>
                          </m:sub>
                        </m:sSub>
                      </m:e>
                    </m:d>
                    <m:d>
                      <m:dPr>
                        <m:ctrlPr>
                          <a:rPr lang="en-US" sz="1700" b="0" i="1" smtClean="0">
                            <a:latin typeface="Cambria Math"/>
                          </a:rPr>
                        </m:ctrlPr>
                      </m:dPr>
                      <m:e>
                        <m:r>
                          <a:rPr lang="en-US" sz="1700" b="1" i="1" smtClean="0">
                            <a:latin typeface="Cambria Math"/>
                          </a:rPr>
                          <m:t>𝒏</m:t>
                        </m:r>
                        <m:r>
                          <a:rPr lang="en-US" sz="1700" b="0" i="1" smtClean="0">
                            <a:latin typeface="Cambria Math"/>
                          </a:rPr>
                          <m:t>⋅</m:t>
                        </m:r>
                        <m:r>
                          <a:rPr lang="en-US" sz="1700" b="1" i="1" smtClean="0">
                            <a:latin typeface="Cambria Math"/>
                          </a:rPr>
                          <m:t>𝒍</m:t>
                        </m:r>
                      </m:e>
                    </m:d>
                  </m:oMath>
                </a14:m>
                <a:r>
                  <a:rPr lang="en-US" sz="1700" dirty="0" smtClean="0"/>
                  <a:t> vary in appearance if they are at different distances from the light – important if two surfaces overlap </a:t>
                </a:r>
              </a:p>
              <a:p>
                <a:pPr>
                  <a:spcBef>
                    <a:spcPts val="1200"/>
                  </a:spcBef>
                  <a:spcAft>
                    <a:spcPts val="1200"/>
                  </a:spcAft>
                </a:pPr>
                <a:endParaRPr lang="en-US" sz="1700" dirty="0" smtClean="0"/>
              </a:p>
              <a:p>
                <a:pPr>
                  <a:spcBef>
                    <a:spcPts val="1200"/>
                  </a:spcBef>
                  <a:spcAft>
                    <a:spcPts val="1200"/>
                  </a:spcAft>
                </a:pPr>
                <a:endParaRPr lang="en-US" sz="1700" dirty="0" smtClean="0"/>
              </a:p>
              <a:p>
                <a:pPr>
                  <a:spcBef>
                    <a:spcPts val="1200"/>
                  </a:spcBef>
                  <a:spcAft>
                    <a:spcPts val="1200"/>
                  </a:spcAft>
                </a:pPr>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1">
                <a:blip r:embed="rId3"/>
                <a:stretch>
                  <a:fillRect t="-1354" r="-16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35"/>
              <p:cNvSpPr>
                <a:spLocks noGrp="1"/>
              </p:cNvSpPr>
              <p:nvPr>
                <p:ph sz="quarter" idx="10"/>
              </p:nvPr>
            </p:nvSpPr>
            <p:spPr>
              <a:xfrm>
                <a:off x="4648200" y="2400300"/>
                <a:ext cx="4038600" cy="2343150"/>
              </a:xfrm>
            </p:spPr>
            <p:txBody>
              <a:bodyPr>
                <a:normAutofit fontScale="85000" lnSpcReduction="20000"/>
              </a:bodyPr>
              <a:lstStyle/>
              <a:p>
                <a:pPr>
                  <a:spcBef>
                    <a:spcPts val="800"/>
                  </a:spcBef>
                  <a:spcAft>
                    <a:spcPts val="800"/>
                  </a:spcAft>
                </a:pPr>
                <a:r>
                  <a:rPr lang="en-US" sz="1700" dirty="0" smtClean="0"/>
                  <a:t>But this doesn’t look good – objects illuminated by point lights will look as if they were very harshly lit (things get dark too fast)</a:t>
                </a:r>
              </a:p>
              <a:p>
                <a:pPr>
                  <a:spcBef>
                    <a:spcPts val="800"/>
                  </a:spcBef>
                  <a:spcAft>
                    <a:spcPts val="800"/>
                  </a:spcAft>
                </a:pPr>
                <a:r>
                  <a:rPr lang="en-US" sz="1700" dirty="0" smtClean="0"/>
                  <a:t>Instead, </a:t>
                </a:r>
                <a:r>
                  <a:rPr lang="en-US" sz="1700" dirty="0"/>
                  <a:t>use the following </a:t>
                </a:r>
                <a:r>
                  <a:rPr lang="en-US" sz="1700" dirty="0" smtClean="0"/>
                  <a:t>heuristic</a:t>
                </a:r>
              </a:p>
              <a:p>
                <a:pPr marL="0" indent="0">
                  <a:spcBef>
                    <a:spcPts val="800"/>
                  </a:spcBef>
                  <a:spcAft>
                    <a:spcPts val="800"/>
                  </a:spcAft>
                  <a:buNone/>
                </a:pPr>
                <a14:m>
                  <m:oMathPara xmlns:m="http://schemas.openxmlformats.org/officeDocument/2006/math">
                    <m:oMathParaPr>
                      <m:jc m:val="centerGroup"/>
                    </m:oMathParaPr>
                    <m:oMath xmlns:m="http://schemas.openxmlformats.org/officeDocument/2006/math">
                      <m:sSub>
                        <m:sSubPr>
                          <m:ctrlPr>
                            <a:rPr lang="en-US" sz="1600" i="1" dirty="0">
                              <a:latin typeface="Cambria Math"/>
                            </a:rPr>
                          </m:ctrlPr>
                        </m:sSubPr>
                        <m:e>
                          <m:r>
                            <a:rPr lang="en-US" sz="1600" i="1" dirty="0">
                              <a:latin typeface="Cambria Math"/>
                            </a:rPr>
                            <m:t>𝑓</m:t>
                          </m:r>
                        </m:e>
                        <m:sub>
                          <m:r>
                            <a:rPr lang="en-US" sz="1600" i="1" dirty="0">
                              <a:latin typeface="Cambria Math"/>
                            </a:rPr>
                            <m:t>𝑎𝑡𝑡</m:t>
                          </m:r>
                        </m:sub>
                      </m:sSub>
                      <m:r>
                        <a:rPr lang="en-US" sz="1600" i="1" dirty="0">
                          <a:latin typeface="Cambria Math"/>
                        </a:rPr>
                        <m:t>=</m:t>
                      </m:r>
                      <m:func>
                        <m:funcPr>
                          <m:ctrlPr>
                            <a:rPr lang="en-US" sz="1600" i="1" dirty="0">
                              <a:latin typeface="Cambria Math"/>
                            </a:rPr>
                          </m:ctrlPr>
                        </m:funcPr>
                        <m:fName>
                          <m:r>
                            <m:rPr>
                              <m:sty m:val="p"/>
                            </m:rPr>
                            <a:rPr lang="en-US" sz="1600" i="0" dirty="0">
                              <a:latin typeface="Cambria Math"/>
                            </a:rPr>
                            <m:t>min</m:t>
                          </m:r>
                        </m:fName>
                        <m:e>
                          <m:d>
                            <m:dPr>
                              <m:begChr m:val="{"/>
                              <m:endChr m:val="}"/>
                              <m:ctrlPr>
                                <a:rPr lang="en-US" sz="1600" i="1" dirty="0">
                                  <a:latin typeface="Cambria Math"/>
                                </a:rPr>
                              </m:ctrlPr>
                            </m:dPr>
                            <m:e>
                              <m:f>
                                <m:fPr>
                                  <m:ctrlPr>
                                    <a:rPr lang="en-US" sz="1600" i="1" dirty="0">
                                      <a:latin typeface="Cambria Math"/>
                                    </a:rPr>
                                  </m:ctrlPr>
                                </m:fPr>
                                <m:num>
                                  <m:r>
                                    <a:rPr lang="en-US" sz="1600" i="1" dirty="0">
                                      <a:latin typeface="Cambria Math"/>
                                    </a:rPr>
                                    <m:t>1</m:t>
                                  </m:r>
                                </m:num>
                                <m:den>
                                  <m:sSub>
                                    <m:sSubPr>
                                      <m:ctrlPr>
                                        <a:rPr lang="en-US" sz="1600" i="1">
                                          <a:latin typeface="Cambria Math"/>
                                        </a:rPr>
                                      </m:ctrlPr>
                                    </m:sSubPr>
                                    <m:e>
                                      <m:r>
                                        <a:rPr lang="en-US" sz="1600" i="1">
                                          <a:latin typeface="Cambria Math"/>
                                        </a:rPr>
                                        <m:t>𝑐</m:t>
                                      </m:r>
                                    </m:e>
                                    <m:sub>
                                      <m:r>
                                        <a:rPr lang="en-US" sz="1600" i="1">
                                          <a:latin typeface="Cambria Math"/>
                                        </a:rPr>
                                        <m:t>1</m:t>
                                      </m:r>
                                    </m:sub>
                                  </m:sSub>
                                  <m:r>
                                    <a:rPr lang="en-US" sz="1600" i="1">
                                      <a:latin typeface="Cambria Math"/>
                                    </a:rPr>
                                    <m:t>+</m:t>
                                  </m:r>
                                  <m:sSub>
                                    <m:sSubPr>
                                      <m:ctrlPr>
                                        <a:rPr lang="en-US" sz="1600" i="1">
                                          <a:latin typeface="Cambria Math"/>
                                        </a:rPr>
                                      </m:ctrlPr>
                                    </m:sSubPr>
                                    <m:e>
                                      <m:r>
                                        <a:rPr lang="en-US" sz="1600" i="1">
                                          <a:latin typeface="Cambria Math"/>
                                        </a:rPr>
                                        <m:t>𝑐</m:t>
                                      </m:r>
                                    </m:e>
                                    <m:sub>
                                      <m:r>
                                        <a:rPr lang="en-US" sz="1600" i="1">
                                          <a:latin typeface="Cambria Math"/>
                                        </a:rPr>
                                        <m:t>2</m:t>
                                      </m:r>
                                    </m:sub>
                                  </m:sSub>
                                  <m:sSub>
                                    <m:sSubPr>
                                      <m:ctrlPr>
                                        <a:rPr lang="en-US" sz="1600" i="1">
                                          <a:latin typeface="Cambria Math"/>
                                        </a:rPr>
                                      </m:ctrlPr>
                                    </m:sSubPr>
                                    <m:e>
                                      <m:r>
                                        <a:rPr lang="en-US" sz="1600" i="1">
                                          <a:latin typeface="Cambria Math"/>
                                        </a:rPr>
                                        <m:t>𝑑</m:t>
                                      </m:r>
                                    </m:e>
                                    <m:sub>
                                      <m:r>
                                        <a:rPr lang="en-US" sz="1600" i="1">
                                          <a:latin typeface="Cambria Math"/>
                                        </a:rPr>
                                        <m:t>𝑙𝑖𝑔h𝑡</m:t>
                                      </m:r>
                                    </m:sub>
                                  </m:sSub>
                                  <m:r>
                                    <a:rPr lang="en-US" sz="1600" i="1">
                                      <a:latin typeface="Cambria Math"/>
                                    </a:rPr>
                                    <m:t>+</m:t>
                                  </m:r>
                                  <m:sSub>
                                    <m:sSubPr>
                                      <m:ctrlPr>
                                        <a:rPr lang="en-US" sz="1600" i="1">
                                          <a:latin typeface="Cambria Math"/>
                                        </a:rPr>
                                      </m:ctrlPr>
                                    </m:sSubPr>
                                    <m:e>
                                      <m:r>
                                        <a:rPr lang="en-US" sz="1600" i="1">
                                          <a:latin typeface="Cambria Math"/>
                                        </a:rPr>
                                        <m:t>𝑐</m:t>
                                      </m:r>
                                    </m:e>
                                    <m:sub>
                                      <m:r>
                                        <a:rPr lang="en-US" sz="1600" i="1">
                                          <a:latin typeface="Cambria Math"/>
                                        </a:rPr>
                                        <m:t>3</m:t>
                                      </m:r>
                                    </m:sub>
                                  </m:sSub>
                                  <m:sSubSup>
                                    <m:sSubSupPr>
                                      <m:ctrlPr>
                                        <a:rPr lang="en-US" sz="1600" i="1">
                                          <a:latin typeface="Cambria Math"/>
                                        </a:rPr>
                                      </m:ctrlPr>
                                    </m:sSubSupPr>
                                    <m:e>
                                      <m:r>
                                        <a:rPr lang="en-US" sz="1600" i="1">
                                          <a:latin typeface="Cambria Math"/>
                                        </a:rPr>
                                        <m:t>𝑑</m:t>
                                      </m:r>
                                    </m:e>
                                    <m:sub>
                                      <m:r>
                                        <a:rPr lang="en-US" sz="1600" i="1">
                                          <a:latin typeface="Cambria Math"/>
                                        </a:rPr>
                                        <m:t>𝑙𝑖𝑔h𝑡</m:t>
                                      </m:r>
                                    </m:sub>
                                    <m:sup>
                                      <m:r>
                                        <a:rPr lang="en-US" sz="1600" i="1">
                                          <a:latin typeface="Cambria Math"/>
                                        </a:rPr>
                                        <m:t>2</m:t>
                                      </m:r>
                                    </m:sup>
                                  </m:sSubSup>
                                </m:den>
                              </m:f>
                              <m:r>
                                <a:rPr lang="en-US" sz="1600" i="1">
                                  <a:latin typeface="Cambria Math"/>
                                </a:rPr>
                                <m:t>,1</m:t>
                              </m:r>
                            </m:e>
                          </m:d>
                        </m:e>
                      </m:func>
                    </m:oMath>
                  </m:oMathPara>
                </a14:m>
                <a:endParaRPr lang="en-US" sz="1600" dirty="0" smtClean="0"/>
              </a:p>
              <a:p>
                <a:pPr marL="285750" indent="0">
                  <a:spcBef>
                    <a:spcPts val="800"/>
                  </a:spcBef>
                  <a:spcAft>
                    <a:spcPts val="800"/>
                  </a:spcAft>
                  <a:buNone/>
                </a:pPr>
                <a:r>
                  <a:rPr lang="en-US" sz="1600" dirty="0" smtClean="0"/>
                  <a:t>where </a:t>
                </a:r>
                <a:r>
                  <a:rPr lang="en-US" sz="1600" i="1" dirty="0"/>
                  <a:t>c</a:t>
                </a:r>
                <a:r>
                  <a:rPr lang="en-US" sz="1600" i="1" baseline="-25000" dirty="0"/>
                  <a:t>1</a:t>
                </a:r>
                <a:r>
                  <a:rPr lang="en-US" sz="1600" dirty="0"/>
                  <a:t>,</a:t>
                </a:r>
                <a:r>
                  <a:rPr lang="en-US" sz="1600" i="1" dirty="0"/>
                  <a:t> c</a:t>
                </a:r>
                <a:r>
                  <a:rPr lang="en-US" sz="1600" i="1" baseline="-25000" dirty="0"/>
                  <a:t>2</a:t>
                </a:r>
                <a:r>
                  <a:rPr lang="en-US" sz="1600" dirty="0"/>
                  <a:t>, </a:t>
                </a:r>
                <a:r>
                  <a:rPr lang="en-US" sz="1600" i="1" dirty="0"/>
                  <a:t>c</a:t>
                </a:r>
                <a:r>
                  <a:rPr lang="en-US" sz="1600" i="1" baseline="-25000" dirty="0"/>
                  <a:t>3</a:t>
                </a:r>
                <a:r>
                  <a:rPr lang="en-US" sz="1600" dirty="0"/>
                  <a:t> are experimentally-defined </a:t>
                </a:r>
                <a:r>
                  <a:rPr lang="en-US" sz="1600" dirty="0" smtClean="0"/>
                  <a:t>constants (this is a hack)</a:t>
                </a:r>
              </a:p>
              <a:p>
                <a:pPr marL="0" indent="0">
                  <a:spcBef>
                    <a:spcPts val="800"/>
                  </a:spcBef>
                  <a:spcAft>
                    <a:spcPts val="800"/>
                  </a:spcAft>
                  <a:buNone/>
                </a:pPr>
                <a:endParaRPr lang="en-US" sz="1600" dirty="0"/>
              </a:p>
            </p:txBody>
          </p:sp>
        </mc:Choice>
        <mc:Fallback xmlns="">
          <p:sp>
            <p:nvSpPr>
              <p:cNvPr id="36" name="Content Placeholder 35"/>
              <p:cNvSpPr>
                <a:spLocks noGrp="1" noRot="1" noChangeAspect="1" noMove="1" noResize="1" noEditPoints="1" noAdjustHandles="1" noChangeArrowheads="1" noChangeShapeType="1" noTextEdit="1"/>
              </p:cNvSpPr>
              <p:nvPr>
                <p:ph sz="quarter" idx="10"/>
              </p:nvPr>
            </p:nvSpPr>
            <p:spPr>
              <a:xfrm>
                <a:off x="4648200" y="3200400"/>
                <a:ext cx="4038600" cy="3124200"/>
              </a:xfrm>
              <a:blipFill rotWithShape="1">
                <a:blip r:embed="rId4"/>
                <a:stretch>
                  <a:fillRect l="-151" t="-585" r="-1360"/>
                </a:stretch>
              </a:blipFill>
            </p:spPr>
            <p:txBody>
              <a:bodyPr/>
              <a:lstStyle/>
              <a:p>
                <a:r>
                  <a:rPr lang="en-US">
                    <a:noFill/>
                  </a:rPr>
                  <a:t> </a:t>
                </a:r>
              </a:p>
            </p:txBody>
          </p:sp>
        </mc:Fallback>
      </mc:AlternateContent>
      <p:sp>
        <p:nvSpPr>
          <p:cNvPr id="2" name="Title 1"/>
          <p:cNvSpPr>
            <a:spLocks noGrp="1"/>
          </p:cNvSpPr>
          <p:nvPr>
            <p:ph type="title"/>
          </p:nvPr>
        </p:nvSpPr>
        <p:spPr>
          <a:xfrm>
            <a:off x="457200" y="514350"/>
            <a:ext cx="8229600" cy="457200"/>
          </a:xfrm>
        </p:spPr>
        <p:txBody>
          <a:bodyPr>
            <a:normAutofit fontScale="90000"/>
          </a:bodyPr>
          <a:lstStyle/>
          <a:p>
            <a:r>
              <a:rPr lang="en-US" dirty="0"/>
              <a:t>Illumination Models: </a:t>
            </a:r>
            <a:r>
              <a:rPr lang="en-US" b="1" dirty="0" err="1"/>
              <a:t>Phong</a:t>
            </a:r>
            <a:r>
              <a:rPr lang="en-US" b="1" dirty="0"/>
              <a:t> </a:t>
            </a:r>
            <a:r>
              <a:rPr lang="en-US" b="1" dirty="0" smtClean="0"/>
              <a:t>(</a:t>
            </a:r>
            <a:r>
              <a:rPr lang="en-US" b="1" dirty="0"/>
              <a:t>5/5) (Review)</a:t>
            </a:r>
            <a:endParaRPr lang="en-US" dirty="0"/>
          </a:p>
        </p:txBody>
      </p:sp>
      <p:sp>
        <p:nvSpPr>
          <p:cNvPr id="4" name="Slide Number Placeholder 3"/>
          <p:cNvSpPr>
            <a:spLocks noGrp="1"/>
          </p:cNvSpPr>
          <p:nvPr>
            <p:ph type="sldNum" sz="quarter" idx="4"/>
          </p:nvPr>
        </p:nvSpPr>
        <p:spPr/>
        <p:txBody>
          <a:bodyPr/>
          <a:lstStyle/>
          <a:p>
            <a:fld id="{8317B451-FFF9-45C2-942C-A416B41A0C42}" type="slidenum">
              <a:rPr lang="en-US" smtClean="0"/>
              <a:pPr/>
              <a:t>34</a:t>
            </a:fld>
            <a:r>
              <a:rPr lang="en-US" smtClean="0"/>
              <a:t> of 45</a:t>
            </a:r>
            <a:endParaRPr lang="en-US" dirty="0"/>
          </a:p>
        </p:txBody>
      </p:sp>
      <p:pic>
        <p:nvPicPr>
          <p:cNvPr id="15363"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241" t="6473" r="7445" b="3301"/>
          <a:stretch/>
        </p:blipFill>
        <p:spPr bwMode="auto">
          <a:xfrm>
            <a:off x="5842313" y="932506"/>
            <a:ext cx="1590580" cy="1479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620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normAutofit fontScale="77500" lnSpcReduction="20000"/>
              </a:bodyPr>
              <a:lstStyle/>
              <a:p>
                <a:pPr>
                  <a:spcAft>
                    <a:spcPts val="600"/>
                  </a:spcAft>
                </a:pPr>
                <a:r>
                  <a:rPr lang="en-US" dirty="0" smtClean="0"/>
                  <a:t>Variation on </a:t>
                </a:r>
                <a:r>
                  <a:rPr lang="en-US" dirty="0" err="1" smtClean="0"/>
                  <a:t>Phong</a:t>
                </a:r>
                <a:r>
                  <a:rPr lang="en-US" dirty="0" smtClean="0"/>
                  <a:t> model which modifies the specular term to be more computationally efficient</a:t>
                </a:r>
              </a:p>
              <a:p>
                <a:pPr>
                  <a:spcAft>
                    <a:spcPts val="600"/>
                  </a:spcAft>
                </a:pPr>
                <a:r>
                  <a:rPr lang="en-US" dirty="0" smtClean="0"/>
                  <a:t>The new specular term uses the half angle between the viewer and the light (constant throughout the scene)  instead of the angle between the surface and the light (varying for each triangle)</a:t>
                </a:r>
                <a:br>
                  <a:rPr lang="en-US" dirty="0" smtClean="0"/>
                </a:br>
                <a14:m>
                  <m:oMath xmlns:m="http://schemas.openxmlformats.org/officeDocument/2006/math">
                    <m:nary>
                      <m:naryPr>
                        <m:chr m:val="∑"/>
                        <m:supHide m:val="on"/>
                        <m:ctrlPr>
                          <a:rPr lang="en-US" i="1" dirty="0" smtClean="0">
                            <a:latin typeface="Cambria Math"/>
                          </a:rPr>
                        </m:ctrlPr>
                      </m:naryPr>
                      <m:sub>
                        <m:r>
                          <a:rPr lang="en-US" i="1" dirty="0" smtClean="0">
                            <a:latin typeface="Cambria Math"/>
                          </a:rPr>
                          <m:t>𝑚</m:t>
                        </m:r>
                        <m:r>
                          <a:rPr lang="en-US" i="1" dirty="0" smtClean="0">
                            <a:latin typeface="Cambria Math"/>
                          </a:rPr>
                          <m:t>∈</m:t>
                        </m:r>
                        <m:r>
                          <a:rPr lang="en-US" i="1" dirty="0" smtClean="0">
                            <a:latin typeface="Cambria Math"/>
                          </a:rPr>
                          <m:t>𝑙𝑖𝑔h𝑡𝑠</m:t>
                        </m:r>
                      </m:sub>
                      <m:sup/>
                      <m:e>
                        <m:sSub>
                          <m:sSubPr>
                            <m:ctrlPr>
                              <a:rPr lang="en-US" i="1" dirty="0" smtClean="0">
                                <a:latin typeface="Cambria Math"/>
                              </a:rPr>
                            </m:ctrlPr>
                          </m:sSubPr>
                          <m:e>
                            <m:r>
                              <a:rPr lang="en-US" i="1" dirty="0" smtClean="0">
                                <a:latin typeface="Cambria Math"/>
                              </a:rPr>
                              <m:t>𝑖</m:t>
                            </m:r>
                          </m:e>
                          <m:sub>
                            <m:r>
                              <a:rPr lang="en-US" i="1" dirty="0" smtClean="0">
                                <a:latin typeface="Cambria Math"/>
                              </a:rPr>
                              <m:t>𝑑</m:t>
                            </m:r>
                          </m:sub>
                        </m:sSub>
                        <m:sSub>
                          <m:sSubPr>
                            <m:ctrlPr>
                              <a:rPr lang="en-US" i="1" dirty="0" smtClean="0">
                                <a:latin typeface="Cambria Math"/>
                              </a:rPr>
                            </m:ctrlPr>
                          </m:sSubPr>
                          <m:e>
                            <m:r>
                              <a:rPr lang="en-US" i="1" dirty="0" smtClean="0">
                                <a:latin typeface="Cambria Math"/>
                              </a:rPr>
                              <m:t>𝑘</m:t>
                            </m:r>
                          </m:e>
                          <m:sub>
                            <m:r>
                              <a:rPr lang="en-US" i="1" dirty="0" smtClean="0">
                                <a:latin typeface="Cambria Math"/>
                              </a:rPr>
                              <m:t>𝑠</m:t>
                            </m:r>
                          </m:sub>
                        </m:sSub>
                        <m:sSub>
                          <m:sSubPr>
                            <m:ctrlPr>
                              <a:rPr lang="en-US" i="1" dirty="0" smtClean="0">
                                <a:latin typeface="Cambria Math"/>
                              </a:rPr>
                            </m:ctrlPr>
                          </m:sSubPr>
                          <m:e>
                            <m:r>
                              <a:rPr lang="en-US" i="1" dirty="0" smtClean="0">
                                <a:latin typeface="Cambria Math"/>
                              </a:rPr>
                              <m:t>𝑂</m:t>
                            </m:r>
                          </m:e>
                          <m:sub>
                            <m:r>
                              <a:rPr lang="en-US" i="1" dirty="0" smtClean="0">
                                <a:latin typeface="Cambria Math"/>
                              </a:rPr>
                              <m:t>𝑠</m:t>
                            </m:r>
                          </m:sub>
                        </m:sSub>
                        <m:sSup>
                          <m:sSupPr>
                            <m:ctrlPr>
                              <a:rPr lang="en-US" b="1" i="1" dirty="0" smtClean="0">
                                <a:latin typeface="Cambria Math"/>
                              </a:rPr>
                            </m:ctrlPr>
                          </m:sSupPr>
                          <m:e>
                            <m:d>
                              <m:dPr>
                                <m:ctrlPr>
                                  <a:rPr lang="en-US" b="1" i="1" dirty="0" smtClean="0">
                                    <a:latin typeface="Cambria Math"/>
                                  </a:rPr>
                                </m:ctrlPr>
                              </m:dPr>
                              <m:e>
                                <m:r>
                                  <a:rPr lang="en-US" b="1" i="1" dirty="0" smtClean="0">
                                    <a:latin typeface="Cambria Math"/>
                                  </a:rPr>
                                  <m:t>𝐧</m:t>
                                </m:r>
                                <m:r>
                                  <a:rPr lang="en-US" i="1" dirty="0" smtClean="0">
                                    <a:latin typeface="Cambria Math"/>
                                  </a:rPr>
                                  <m:t>⋅</m:t>
                                </m:r>
                                <m:r>
                                  <a:rPr lang="en-US" b="1" i="1" dirty="0" smtClean="0">
                                    <a:latin typeface="Cambria Math"/>
                                  </a:rPr>
                                  <m:t>𝐡</m:t>
                                </m:r>
                              </m:e>
                            </m:d>
                          </m:e>
                          <m:sup>
                            <m:r>
                              <a:rPr lang="en-US" i="1" dirty="0" smtClean="0">
                                <a:latin typeface="Cambria Math"/>
                              </a:rPr>
                              <m:t>𝛼</m:t>
                            </m:r>
                          </m:sup>
                        </m:sSup>
                      </m:e>
                    </m:nary>
                  </m:oMath>
                </a14:m>
                <a:endParaRPr lang="en-US" b="1" dirty="0" smtClean="0"/>
              </a:p>
              <a:p>
                <a:pPr>
                  <a:spcAft>
                    <a:spcPts val="600"/>
                  </a:spcAft>
                </a:pPr>
                <a14:m>
                  <m:oMath xmlns:m="http://schemas.openxmlformats.org/officeDocument/2006/math">
                    <m:r>
                      <a:rPr lang="en-US" b="1" i="1" dirty="0" smtClean="0">
                        <a:latin typeface="Cambria Math"/>
                      </a:rPr>
                      <m:t>𝐡</m:t>
                    </m:r>
                  </m:oMath>
                </a14:m>
                <a:r>
                  <a:rPr lang="en-US" dirty="0" smtClean="0"/>
                  <a:t> is the half angle</a:t>
                </a:r>
                <a:br>
                  <a:rPr lang="en-US" dirty="0" smtClean="0"/>
                </a:br>
                <a14:m>
                  <m:oMath xmlns:m="http://schemas.openxmlformats.org/officeDocument/2006/math">
                    <m:r>
                      <a:rPr lang="en-US" i="1" dirty="0" smtClean="0">
                        <a:latin typeface="Cambria Math"/>
                      </a:rPr>
                      <m:t>h</m:t>
                    </m:r>
                    <m:r>
                      <a:rPr lang="en-US" b="1" i="1" dirty="0" smtClean="0">
                        <a:latin typeface="Cambria Math"/>
                      </a:rPr>
                      <m:t>=</m:t>
                    </m:r>
                    <m:f>
                      <m:fPr>
                        <m:ctrlPr>
                          <a:rPr lang="en-US" b="1" i="1" dirty="0" smtClean="0">
                            <a:latin typeface="Cambria Math"/>
                          </a:rPr>
                        </m:ctrlPr>
                      </m:fPr>
                      <m:num>
                        <m:r>
                          <a:rPr lang="en-US" b="1" i="1" dirty="0" smtClean="0">
                            <a:latin typeface="Cambria Math"/>
                          </a:rPr>
                          <m:t>𝒍</m:t>
                        </m:r>
                        <m:r>
                          <a:rPr lang="en-US" b="1" i="1" dirty="0" smtClean="0">
                            <a:latin typeface="Cambria Math"/>
                          </a:rPr>
                          <m:t>+</m:t>
                        </m:r>
                        <m:r>
                          <a:rPr lang="en-US" b="0" i="1" dirty="0" smtClean="0">
                            <a:latin typeface="Cambria Math"/>
                          </a:rPr>
                          <m:t>𝑉</m:t>
                        </m:r>
                      </m:num>
                      <m:den>
                        <m:d>
                          <m:dPr>
                            <m:begChr m:val="|"/>
                            <m:endChr m:val="|"/>
                            <m:ctrlPr>
                              <a:rPr lang="en-US" b="1" i="1" smtClean="0">
                                <a:latin typeface="Cambria Math"/>
                              </a:rPr>
                            </m:ctrlPr>
                          </m:dPr>
                          <m:e>
                            <m:r>
                              <a:rPr lang="en-US" b="1" i="1" smtClean="0">
                                <a:latin typeface="Cambria Math"/>
                              </a:rPr>
                              <m:t>𝒍</m:t>
                            </m:r>
                            <m:r>
                              <a:rPr lang="en-US" b="1" i="1" smtClean="0">
                                <a:latin typeface="Cambria Math"/>
                              </a:rPr>
                              <m:t>+</m:t>
                            </m:r>
                            <m:r>
                              <a:rPr lang="en-US" b="0" i="1" smtClean="0">
                                <a:latin typeface="Cambria Math"/>
                              </a:rPr>
                              <m:t>𝑉</m:t>
                            </m:r>
                          </m:e>
                        </m:d>
                      </m:den>
                    </m:f>
                  </m:oMath>
                </a14:m>
                <a:endParaRPr lang="en-US" dirty="0">
                  <a:latin typeface="Script MT Bold" pitchFamily="66" charset="0"/>
                </a:endParaRPr>
              </a:p>
              <a:p>
                <a:pPr>
                  <a:spcAft>
                    <a:spcPts val="600"/>
                  </a:spcAft>
                </a:pPr>
                <a:r>
                  <a:rPr lang="en-US" dirty="0" smtClean="0">
                    <a:latin typeface="Script MT Bold" pitchFamily="66" charset="0"/>
                  </a:rPr>
                  <a:t>l </a:t>
                </a:r>
                <a:r>
                  <a:rPr lang="en-US" dirty="0" smtClean="0"/>
                  <a:t>is the direction from the point to the light</a:t>
                </a:r>
              </a:p>
              <a:p>
                <a:pPr>
                  <a:spcAft>
                    <a:spcPts val="600"/>
                  </a:spcAft>
                </a:pPr>
                <a:r>
                  <a:rPr lang="en-US" dirty="0" smtClean="0"/>
                  <a:t>Use </a:t>
                </a:r>
                <a:r>
                  <a:rPr lang="en-US" dirty="0" err="1" smtClean="0"/>
                  <a:t>Blinn-Phong</a:t>
                </a:r>
                <a:r>
                  <a:rPr lang="en-US" dirty="0" smtClean="0"/>
                  <a:t> or </a:t>
                </a:r>
                <a:r>
                  <a:rPr lang="en-US" dirty="0" err="1" smtClean="0"/>
                  <a:t>Phong</a:t>
                </a:r>
                <a:r>
                  <a:rPr lang="en-US" dirty="0" smtClean="0"/>
                  <a:t>?  </a:t>
                </a:r>
              </a:p>
              <a:p>
                <a:pPr lvl="1">
                  <a:spcBef>
                    <a:spcPts val="600"/>
                  </a:spcBef>
                  <a:spcAft>
                    <a:spcPts val="600"/>
                  </a:spcAft>
                </a:pPr>
                <a:r>
                  <a:rPr lang="en-US" dirty="0" smtClean="0"/>
                  <a:t>Doesn’t matter, they look slightly different but they’re both hacks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1">
                <a:blip r:embed="rId3"/>
                <a:stretch>
                  <a:fillRect t="-2030"/>
                </a:stretch>
              </a:blipFill>
            </p:spPr>
            <p:txBody>
              <a:bodyPr/>
              <a:lstStyle/>
              <a:p>
                <a:r>
                  <a:rPr lang="en-US">
                    <a:noFill/>
                  </a:rPr>
                  <a:t> </a:t>
                </a:r>
              </a:p>
            </p:txBody>
          </p:sp>
        </mc:Fallback>
      </mc:AlternateContent>
      <p:sp>
        <p:nvSpPr>
          <p:cNvPr id="8" name="Footer Placeholder 7"/>
          <p:cNvSpPr>
            <a:spLocks noGrp="1"/>
          </p:cNvSpPr>
          <p:nvPr>
            <p:ph type="ftr" sz="quarter" idx="3"/>
          </p:nvPr>
        </p:nvSpPr>
        <p:spPr/>
        <p:txBody>
          <a:bodyPr/>
          <a:lstStyle/>
          <a:p>
            <a:r>
              <a:rPr lang="en-US" dirty="0" smtClean="0"/>
              <a:t>November 1, 2012</a:t>
            </a:r>
            <a:endParaRPr lang="en-US" dirty="0"/>
          </a:p>
        </p:txBody>
      </p:sp>
      <p:sp>
        <p:nvSpPr>
          <p:cNvPr id="2" name="Title 1"/>
          <p:cNvSpPr>
            <a:spLocks noGrp="1"/>
          </p:cNvSpPr>
          <p:nvPr>
            <p:ph type="title"/>
          </p:nvPr>
        </p:nvSpPr>
        <p:spPr/>
        <p:txBody>
          <a:bodyPr>
            <a:normAutofit fontScale="90000"/>
          </a:bodyPr>
          <a:lstStyle/>
          <a:p>
            <a:r>
              <a:rPr lang="en-US" dirty="0" smtClean="0"/>
              <a:t>Illumination Models: </a:t>
            </a:r>
            <a:r>
              <a:rPr lang="en-US" b="1" dirty="0" err="1" smtClean="0"/>
              <a:t>Blinn-Phong</a:t>
            </a:r>
            <a:endParaRPr lang="en-US" b="1" dirty="0"/>
          </a:p>
        </p:txBody>
      </p:sp>
      <p:sp>
        <p:nvSpPr>
          <p:cNvPr id="10" name="Slide Number Placeholder 9"/>
          <p:cNvSpPr>
            <a:spLocks noGrp="1"/>
          </p:cNvSpPr>
          <p:nvPr>
            <p:ph type="sldNum" sz="quarter" idx="4"/>
          </p:nvPr>
        </p:nvSpPr>
        <p:spPr/>
        <p:txBody>
          <a:bodyPr/>
          <a:lstStyle/>
          <a:p>
            <a:fld id="{8B09B1D7-08F4-4981-B496-0018F6D397C3}" type="slidenum">
              <a:rPr lang="en-US" smtClean="0"/>
              <a:pPr/>
              <a:t>35</a:t>
            </a:fld>
            <a:r>
              <a:rPr lang="en-US" smtClean="0"/>
              <a:t> of 45</a:t>
            </a:r>
            <a:endParaRPr lang="en-US" dirty="0"/>
          </a:p>
        </p:txBody>
      </p:sp>
      <p:pic>
        <p:nvPicPr>
          <p:cNvPr id="1638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446" t="4488" r="9226" b="7818"/>
          <a:stretch/>
        </p:blipFill>
        <p:spPr bwMode="auto">
          <a:xfrm>
            <a:off x="6156356" y="2208987"/>
            <a:ext cx="2381062" cy="2335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262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14168" y="1034612"/>
            <a:ext cx="4819832" cy="3670738"/>
          </a:xfrm>
        </p:spPr>
        <p:txBody>
          <a:bodyPr>
            <a:normAutofit fontScale="85000" lnSpcReduction="20000"/>
          </a:bodyPr>
          <a:lstStyle/>
          <a:p>
            <a:r>
              <a:rPr lang="en-US" sz="2000" dirty="0" smtClean="0"/>
              <a:t>Look closely at the </a:t>
            </a:r>
            <a:r>
              <a:rPr lang="en-US" sz="2000" dirty="0" err="1" smtClean="0"/>
              <a:t>specular</a:t>
            </a:r>
            <a:r>
              <a:rPr lang="en-US" sz="2000" dirty="0" smtClean="0"/>
              <a:t> term:</a:t>
            </a:r>
          </a:p>
          <a:p>
            <a:r>
              <a:rPr lang="en-US" sz="2000" dirty="0" smtClean="0"/>
              <a:t>We can compute this term recursively</a:t>
            </a:r>
          </a:p>
          <a:p>
            <a:pPr lvl="1"/>
            <a:r>
              <a:rPr lang="en-US" sz="1600" dirty="0" smtClean="0"/>
              <a:t>shoot a ray from eye through a pixel on the screen</a:t>
            </a:r>
          </a:p>
          <a:p>
            <a:pPr lvl="1"/>
            <a:r>
              <a:rPr lang="en-US" sz="1600" dirty="0" smtClean="0"/>
              <a:t>calculate intersections of ray with all primitives in the scene, pick the closest one</a:t>
            </a:r>
          </a:p>
          <a:p>
            <a:pPr lvl="1"/>
            <a:r>
              <a:rPr lang="en-US" sz="1600" dirty="0" smtClean="0"/>
              <a:t>shoot a </a:t>
            </a:r>
            <a:r>
              <a:rPr lang="en-US" sz="1600" dirty="0" err="1" smtClean="0"/>
              <a:t>specular</a:t>
            </a:r>
            <a:r>
              <a:rPr lang="en-US" sz="1600" dirty="0" smtClean="0"/>
              <a:t> reflection ray from the intersection point to closest object to calculate its </a:t>
            </a:r>
            <a:r>
              <a:rPr lang="en-US" sz="1600" dirty="0" err="1" smtClean="0"/>
              <a:t>specular</a:t>
            </a:r>
            <a:r>
              <a:rPr lang="en-US" sz="1600" dirty="0" smtClean="0"/>
              <a:t> contribution  </a:t>
            </a:r>
          </a:p>
          <a:p>
            <a:pPr lvl="1"/>
            <a:r>
              <a:rPr lang="en-US" sz="1600" dirty="0" smtClean="0"/>
              <a:t>apply our simple illumination model at intersection point</a:t>
            </a:r>
          </a:p>
          <a:p>
            <a:pPr lvl="1"/>
            <a:r>
              <a:rPr lang="en-US" sz="1600" dirty="0" smtClean="0"/>
              <a:t>can even be done in hardware thanks to modern GPU’s</a:t>
            </a:r>
          </a:p>
          <a:p>
            <a:r>
              <a:rPr lang="en-US" sz="2000" dirty="0" smtClean="0"/>
              <a:t>This is recursive  </a:t>
            </a:r>
            <a:r>
              <a:rPr lang="en-US" sz="2000" b="1" dirty="0" smtClean="0"/>
              <a:t>Ray Tracing – </a:t>
            </a:r>
            <a:r>
              <a:rPr lang="en-US" sz="2000" dirty="0" smtClean="0"/>
              <a:t>simple global model that only computes specular inter-object reflection</a:t>
            </a:r>
          </a:p>
          <a:p>
            <a:r>
              <a:rPr lang="en-US" sz="2000" dirty="0" smtClean="0"/>
              <a:t> You will be implementing soon  </a:t>
            </a:r>
            <a:endParaRPr lang="en-US" sz="2000" dirty="0"/>
          </a:p>
        </p:txBody>
      </p:sp>
      <p:sp>
        <p:nvSpPr>
          <p:cNvPr id="4" name="Footer Placeholder 3"/>
          <p:cNvSpPr>
            <a:spLocks noGrp="1"/>
          </p:cNvSpPr>
          <p:nvPr>
            <p:ph type="ftr" sz="quarter" idx="3"/>
          </p:nvPr>
        </p:nvSpPr>
        <p:spPr/>
        <p:txBody>
          <a:bodyPr/>
          <a:lstStyle/>
          <a:p>
            <a:r>
              <a:rPr lang="en-US" dirty="0" smtClean="0"/>
              <a:t>November 1, 2012</a:t>
            </a:r>
            <a:endParaRPr lang="en-US" dirty="0"/>
          </a:p>
        </p:txBody>
      </p:sp>
      <p:sp>
        <p:nvSpPr>
          <p:cNvPr id="2" name="Title 1"/>
          <p:cNvSpPr>
            <a:spLocks noGrp="1"/>
          </p:cNvSpPr>
          <p:nvPr>
            <p:ph type="title"/>
          </p:nvPr>
        </p:nvSpPr>
        <p:spPr>
          <a:xfrm>
            <a:off x="406400" y="495603"/>
            <a:ext cx="8229600" cy="571310"/>
          </a:xfrm>
        </p:spPr>
        <p:txBody>
          <a:bodyPr>
            <a:normAutofit/>
          </a:bodyPr>
          <a:lstStyle/>
          <a:p>
            <a:r>
              <a:rPr lang="en-US" dirty="0" smtClean="0"/>
              <a:t>Illumination Models: </a:t>
            </a:r>
            <a:r>
              <a:rPr lang="en-US" b="1" dirty="0" smtClean="0"/>
              <a:t>Computing Results</a:t>
            </a:r>
            <a:endParaRPr lang="en-US" b="1" dirty="0"/>
          </a:p>
        </p:txBody>
      </p:sp>
      <p:pic>
        <p:nvPicPr>
          <p:cNvPr id="6" name="Picture 8"/>
          <p:cNvPicPr>
            <a:picLocks noChangeAspect="1" noChangeArrowheads="1"/>
          </p:cNvPicPr>
          <p:nvPr/>
        </p:nvPicPr>
        <p:blipFill>
          <a:blip r:embed="rId3" cstate="print"/>
          <a:srcRect/>
          <a:stretch>
            <a:fillRect/>
          </a:stretch>
        </p:blipFill>
        <p:spPr bwMode="auto">
          <a:xfrm>
            <a:off x="5867400" y="2985526"/>
            <a:ext cx="2667000" cy="1719824"/>
          </a:xfrm>
          <a:prstGeom prst="rect">
            <a:avLst/>
          </a:prstGeom>
          <a:noFill/>
          <a:ln w="9525" algn="ctr">
            <a:noFill/>
            <a:miter lim="800000"/>
            <a:headEnd/>
            <a:tailEnd/>
          </a:ln>
        </p:spPr>
      </p:pic>
      <p:pic>
        <p:nvPicPr>
          <p:cNvPr id="25602" name="Picture 2" descr="http://i.dailymail.co.uk/i/pix/2008/09/01/article-0-00D0D684000004B0-763_468x28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240" r="5982"/>
          <a:stretch/>
        </p:blipFill>
        <p:spPr bwMode="auto">
          <a:xfrm>
            <a:off x="6546274" y="971549"/>
            <a:ext cx="2521525" cy="1981201"/>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4"/>
          </p:nvPr>
        </p:nvSpPr>
        <p:spPr/>
        <p:txBody>
          <a:bodyPr/>
          <a:lstStyle/>
          <a:p>
            <a:fld id="{8B09B1D7-08F4-4981-B496-0018F6D397C3}" type="slidenum">
              <a:rPr lang="en-US" smtClean="0"/>
              <a:pPr/>
              <a:t>36</a:t>
            </a:fld>
            <a:r>
              <a:rPr lang="en-US" smtClean="0"/>
              <a:t> of 45</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4277763" y="932505"/>
                <a:ext cx="15876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𝑘</m:t>
                          </m:r>
                        </m:e>
                        <m:sub>
                          <m:r>
                            <a:rPr lang="en-US" b="0" i="1" smtClean="0">
                              <a:latin typeface="Cambria Math"/>
                            </a:rPr>
                            <m:t>𝑠</m:t>
                          </m:r>
                        </m:sub>
                      </m:sSub>
                      <m:sSub>
                        <m:sSubPr>
                          <m:ctrlPr>
                            <a:rPr lang="en-US" i="1" smtClean="0">
                              <a:latin typeface="Cambria Math"/>
                            </a:rPr>
                          </m:ctrlPr>
                        </m:sSubPr>
                        <m:e>
                          <m:r>
                            <a:rPr lang="en-US" b="0" i="1" smtClean="0">
                              <a:latin typeface="Cambria Math"/>
                            </a:rPr>
                            <m:t>𝑂</m:t>
                          </m:r>
                        </m:e>
                        <m:sub>
                          <m:r>
                            <a:rPr lang="en-US" b="0" i="1" smtClean="0">
                              <a:latin typeface="Cambria Math"/>
                            </a:rPr>
                            <m:t>𝑠</m:t>
                          </m:r>
                          <m:r>
                            <a:rPr lang="en-US" i="1" dirty="0">
                              <a:latin typeface="Cambria Math"/>
                            </a:rPr>
                            <m:t>𝜆</m:t>
                          </m:r>
                        </m:sub>
                      </m:sSub>
                      <m:sSup>
                        <m:sSupPr>
                          <m:ctrlPr>
                            <a:rPr lang="en-US" i="1" dirty="0">
                              <a:latin typeface="Cambria Math"/>
                            </a:rPr>
                          </m:ctrlPr>
                        </m:sSupPr>
                        <m:e>
                          <m:d>
                            <m:dPr>
                              <m:ctrlPr>
                                <a:rPr lang="en-US" i="1" dirty="0">
                                  <a:latin typeface="Cambria Math"/>
                                </a:rPr>
                              </m:ctrlPr>
                            </m:dPr>
                            <m:e>
                              <m:r>
                                <a:rPr lang="en-US" b="1" i="1" dirty="0">
                                  <a:latin typeface="Cambria Math"/>
                                </a:rPr>
                                <m:t>𝐑</m:t>
                              </m:r>
                              <m:r>
                                <a:rPr lang="en-US" i="1" dirty="0">
                                  <a:latin typeface="Cambria Math"/>
                                </a:rPr>
                                <m:t>⋅</m:t>
                              </m:r>
                              <m:r>
                                <a:rPr lang="en-US" b="1" i="1" dirty="0">
                                  <a:latin typeface="Cambria Math"/>
                                </a:rPr>
                                <m:t>𝐕</m:t>
                              </m:r>
                            </m:e>
                          </m:d>
                        </m:e>
                        <m:sup>
                          <m:r>
                            <a:rPr lang="en-US" i="1" dirty="0">
                              <a:latin typeface="Cambria Math"/>
                            </a:rPr>
                            <m:t>𝛼</m:t>
                          </m:r>
                        </m:sup>
                      </m:sSup>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277763" y="932505"/>
                <a:ext cx="1587614" cy="369332"/>
              </a:xfrm>
              <a:prstGeom prst="rect">
                <a:avLst/>
              </a:prstGeom>
              <a:blipFill rotWithShape="1">
                <a:blip r:embed="rId5"/>
                <a:stretch>
                  <a:fillRect b="-1639"/>
                </a:stretch>
              </a:blipFill>
            </p:spPr>
            <p:txBody>
              <a:bodyPr/>
              <a:lstStyle/>
              <a:p>
                <a:r>
                  <a:rPr lang="en-US">
                    <a:noFill/>
                  </a:rPr>
                  <a:t> </a:t>
                </a:r>
              </a:p>
            </p:txBody>
          </p:sp>
        </mc:Fallback>
      </mc:AlternateContent>
    </p:spTree>
    <p:extLst>
      <p:ext uri="{BB962C8B-B14F-4D97-AF65-F5344CB8AC3E}">
        <p14:creationId xmlns:p14="http://schemas.microsoft.com/office/powerpoint/2010/main" val="120762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60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dirty="0" smtClean="0"/>
              <a:t>November 1, 2012</a:t>
            </a:r>
            <a:endParaRPr lang="en-US" dirty="0"/>
          </a:p>
        </p:txBody>
      </p:sp>
      <p:sp>
        <p:nvSpPr>
          <p:cNvPr id="3" name="Content Placeholder 2"/>
          <p:cNvSpPr>
            <a:spLocks noGrp="1"/>
          </p:cNvSpPr>
          <p:nvPr>
            <p:ph sz="quarter" idx="1"/>
          </p:nvPr>
        </p:nvSpPr>
        <p:spPr>
          <a:xfrm>
            <a:off x="457200" y="1085850"/>
            <a:ext cx="3429000" cy="3600450"/>
          </a:xfrm>
        </p:spPr>
        <p:txBody>
          <a:bodyPr>
            <a:normAutofit fontScale="92500"/>
          </a:bodyPr>
          <a:lstStyle/>
          <a:p>
            <a:r>
              <a:rPr lang="en-US" dirty="0" smtClean="0">
                <a:solidFill>
                  <a:schemeClr val="bg1">
                    <a:lumMod val="50000"/>
                  </a:schemeClr>
                </a:solidFill>
              </a:rPr>
              <a:t>What is Light?</a:t>
            </a:r>
          </a:p>
          <a:p>
            <a:r>
              <a:rPr lang="en-US" dirty="0">
                <a:solidFill>
                  <a:schemeClr val="bg1">
                    <a:lumMod val="50000"/>
                  </a:schemeClr>
                </a:solidFill>
              </a:rPr>
              <a:t>Local vs. Global Illumination</a:t>
            </a:r>
          </a:p>
          <a:p>
            <a:r>
              <a:rPr lang="en-US" dirty="0" smtClean="0">
                <a:solidFill>
                  <a:schemeClr val="bg1">
                    <a:lumMod val="50000"/>
                  </a:schemeClr>
                </a:solidFill>
              </a:rPr>
              <a:t>The Rendering Equation</a:t>
            </a:r>
          </a:p>
          <a:p>
            <a:r>
              <a:rPr lang="en-US" dirty="0" smtClean="0">
                <a:solidFill>
                  <a:schemeClr val="bg1">
                    <a:lumMod val="50000"/>
                  </a:schemeClr>
                </a:solidFill>
              </a:rPr>
              <a:t>Illumination vs. Shading</a:t>
            </a:r>
          </a:p>
          <a:p>
            <a:r>
              <a:rPr lang="en-US" dirty="0" smtClean="0">
                <a:solidFill>
                  <a:schemeClr val="bg1">
                    <a:lumMod val="50000"/>
                  </a:schemeClr>
                </a:solidFill>
              </a:rPr>
              <a:t>Computing Illumination</a:t>
            </a:r>
          </a:p>
          <a:p>
            <a:r>
              <a:rPr lang="en-US" dirty="0" smtClean="0">
                <a:solidFill>
                  <a:schemeClr val="bg1">
                    <a:lumMod val="50000"/>
                  </a:schemeClr>
                </a:solidFill>
              </a:rPr>
              <a:t>Modeling Reflectance</a:t>
            </a:r>
          </a:p>
          <a:p>
            <a:r>
              <a:rPr lang="en-US" dirty="0" smtClean="0">
                <a:solidFill>
                  <a:schemeClr val="bg1">
                    <a:lumMod val="50000"/>
                  </a:schemeClr>
                </a:solidFill>
              </a:rPr>
              <a:t>Illumination Models</a:t>
            </a:r>
          </a:p>
          <a:p>
            <a:r>
              <a:rPr lang="en-US" b="1" dirty="0" smtClean="0"/>
              <a:t>Shading Models</a:t>
            </a:r>
          </a:p>
          <a:p>
            <a:r>
              <a:rPr lang="en-US" dirty="0" smtClean="0"/>
              <a:t>Advanced Global Illumination Techniques</a:t>
            </a:r>
          </a:p>
          <a:p>
            <a:endParaRPr lang="en-US" dirty="0"/>
          </a:p>
        </p:txBody>
      </p:sp>
      <p:pic>
        <p:nvPicPr>
          <p:cNvPr id="7" name="Content Placeholder 6" descr="Screen Clipping"/>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4648200" y="666750"/>
            <a:ext cx="4038600" cy="3962400"/>
          </a:xfrm>
        </p:spPr>
      </p:pic>
      <p:sp>
        <p:nvSpPr>
          <p:cNvPr id="2" name="Title 1"/>
          <p:cNvSpPr>
            <a:spLocks noGrp="1"/>
          </p:cNvSpPr>
          <p:nvPr>
            <p:ph type="title"/>
          </p:nvPr>
        </p:nvSpPr>
        <p:spPr>
          <a:xfrm>
            <a:off x="457200" y="514350"/>
            <a:ext cx="8229600" cy="457200"/>
          </a:xfrm>
        </p:spPr>
        <p:txBody>
          <a:bodyPr>
            <a:normAutofit fontScale="90000"/>
          </a:bodyPr>
          <a:lstStyle/>
          <a:p>
            <a:r>
              <a:rPr lang="en-US" dirty="0" smtClean="0"/>
              <a:t>Outline</a:t>
            </a:r>
            <a:endParaRPr lang="en-US" dirty="0"/>
          </a:p>
        </p:txBody>
      </p:sp>
      <p:sp>
        <p:nvSpPr>
          <p:cNvPr id="4" name="Slide Number Placeholder 3"/>
          <p:cNvSpPr>
            <a:spLocks noGrp="1"/>
          </p:cNvSpPr>
          <p:nvPr>
            <p:ph type="sldNum" sz="quarter" idx="4"/>
          </p:nvPr>
        </p:nvSpPr>
        <p:spPr/>
        <p:txBody>
          <a:bodyPr/>
          <a:lstStyle/>
          <a:p>
            <a:fld id="{8317B451-FFF9-45C2-942C-A416B41A0C42}" type="slidenum">
              <a:rPr lang="en-US" smtClean="0"/>
              <a:pPr/>
              <a:t>37</a:t>
            </a:fld>
            <a:r>
              <a:rPr lang="en-US" smtClean="0"/>
              <a:t> of 45</a:t>
            </a:r>
            <a:endParaRPr lang="en-US" dirty="0"/>
          </a:p>
        </p:txBody>
      </p:sp>
    </p:spTree>
    <p:extLst>
      <p:ext uri="{BB962C8B-B14F-4D97-AF65-F5344CB8AC3E}">
        <p14:creationId xmlns:p14="http://schemas.microsoft.com/office/powerpoint/2010/main" val="20992930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smtClean="0"/>
              <a:t>November 1, 2012</a:t>
            </a:r>
            <a:endParaRPr lang="en-US" dirty="0"/>
          </a:p>
        </p:txBody>
      </p:sp>
      <p:sp>
        <p:nvSpPr>
          <p:cNvPr id="3" name="Content Placeholder 2"/>
          <p:cNvSpPr>
            <a:spLocks noGrp="1"/>
          </p:cNvSpPr>
          <p:nvPr>
            <p:ph sz="quarter" idx="1"/>
          </p:nvPr>
        </p:nvSpPr>
        <p:spPr/>
        <p:txBody>
          <a:bodyPr>
            <a:normAutofit/>
          </a:bodyPr>
          <a:lstStyle/>
          <a:p>
            <a:pPr>
              <a:spcBef>
                <a:spcPts val="1000"/>
              </a:spcBef>
              <a:spcAft>
                <a:spcPts val="1000"/>
              </a:spcAft>
            </a:pPr>
            <a:r>
              <a:rPr lang="en-US" sz="1800" dirty="0" smtClean="0"/>
              <a:t>We define a normal at each polygon (not at each vertex)</a:t>
            </a:r>
          </a:p>
          <a:p>
            <a:pPr>
              <a:spcBef>
                <a:spcPts val="1000"/>
              </a:spcBef>
              <a:spcAft>
                <a:spcPts val="1000"/>
              </a:spcAft>
            </a:pPr>
            <a:r>
              <a:rPr lang="en-US" sz="1800" b="1" dirty="0" smtClean="0"/>
              <a:t>Lighting:</a:t>
            </a:r>
            <a:r>
              <a:rPr lang="en-US" sz="1800" dirty="0" smtClean="0"/>
              <a:t> Evaluate the lighting equation at the center of each polygon using the associated normal</a:t>
            </a:r>
          </a:p>
          <a:p>
            <a:pPr>
              <a:spcBef>
                <a:spcPts val="1000"/>
              </a:spcBef>
              <a:spcAft>
                <a:spcPts val="1000"/>
              </a:spcAft>
            </a:pPr>
            <a:r>
              <a:rPr lang="en-US" sz="1800" b="1" dirty="0" smtClean="0"/>
              <a:t>Shading:</a:t>
            </a:r>
            <a:r>
              <a:rPr lang="en-US" sz="1800" dirty="0" smtClean="0"/>
              <a:t> Each sample point on the polygon is given the interpolated lighting value at the vertices (i.e. a total hack)</a:t>
            </a:r>
            <a:endParaRPr lang="en-US" sz="1800" dirty="0"/>
          </a:p>
        </p:txBody>
      </p:sp>
      <p:pic>
        <p:nvPicPr>
          <p:cNvPr id="3075" name="Picture 3"/>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5181604" y="1143002"/>
            <a:ext cx="3048695" cy="3028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514350"/>
            <a:ext cx="8229600" cy="457200"/>
          </a:xfrm>
        </p:spPr>
        <p:txBody>
          <a:bodyPr>
            <a:normAutofit fontScale="90000"/>
          </a:bodyPr>
          <a:lstStyle/>
          <a:p>
            <a:r>
              <a:rPr lang="en-US" dirty="0" smtClean="0"/>
              <a:t>Shading Models – </a:t>
            </a:r>
            <a:r>
              <a:rPr lang="en-US" b="1" dirty="0" smtClean="0"/>
              <a:t>Flat/Constant (Review)</a:t>
            </a:r>
            <a:endParaRPr lang="en-US" b="1" dirty="0"/>
          </a:p>
        </p:txBody>
      </p:sp>
      <p:sp>
        <p:nvSpPr>
          <p:cNvPr id="6" name="Slide Number Placeholder 5"/>
          <p:cNvSpPr>
            <a:spLocks noGrp="1"/>
          </p:cNvSpPr>
          <p:nvPr>
            <p:ph type="sldNum" sz="quarter" idx="4"/>
          </p:nvPr>
        </p:nvSpPr>
        <p:spPr/>
        <p:txBody>
          <a:bodyPr/>
          <a:lstStyle/>
          <a:p>
            <a:fld id="{8317B451-FFF9-45C2-942C-A416B41A0C42}" type="slidenum">
              <a:rPr lang="en-US" smtClean="0"/>
              <a:pPr/>
              <a:t>38</a:t>
            </a:fld>
            <a:r>
              <a:rPr lang="en-US" smtClean="0"/>
              <a:t> of 45</a:t>
            </a:r>
            <a:endParaRPr lang="en-US" dirty="0"/>
          </a:p>
        </p:txBody>
      </p:sp>
    </p:spTree>
    <p:extLst>
      <p:ext uri="{BB962C8B-B14F-4D97-AF65-F5344CB8AC3E}">
        <p14:creationId xmlns:p14="http://schemas.microsoft.com/office/powerpoint/2010/main" val="234956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smtClean="0"/>
              <a:t>November 1, 2012</a:t>
            </a:r>
            <a:endParaRPr lang="en-US" dirty="0"/>
          </a:p>
        </p:txBody>
      </p:sp>
      <p:sp>
        <p:nvSpPr>
          <p:cNvPr id="3" name="Content Placeholder 2"/>
          <p:cNvSpPr>
            <a:spLocks noGrp="1"/>
          </p:cNvSpPr>
          <p:nvPr>
            <p:ph sz="quarter" idx="1"/>
          </p:nvPr>
        </p:nvSpPr>
        <p:spPr>
          <a:xfrm>
            <a:off x="304800" y="1085850"/>
            <a:ext cx="4800600" cy="3600450"/>
          </a:xfrm>
        </p:spPr>
        <p:txBody>
          <a:bodyPr>
            <a:normAutofit/>
          </a:bodyPr>
          <a:lstStyle/>
          <a:p>
            <a:pPr>
              <a:spcBef>
                <a:spcPts val="1000"/>
              </a:spcBef>
              <a:spcAft>
                <a:spcPts val="1000"/>
              </a:spcAft>
            </a:pPr>
            <a:r>
              <a:rPr lang="en-US" sz="1800" dirty="0" smtClean="0"/>
              <a:t>Define a normal vector at each </a:t>
            </a:r>
            <a:r>
              <a:rPr lang="en-US" sz="1800" i="1" dirty="0" smtClean="0"/>
              <a:t>vertex</a:t>
            </a:r>
            <a:endParaRPr lang="en-US" sz="1800" dirty="0" smtClean="0"/>
          </a:p>
          <a:p>
            <a:pPr>
              <a:spcBef>
                <a:spcPts val="1000"/>
              </a:spcBef>
              <a:spcAft>
                <a:spcPts val="1000"/>
              </a:spcAft>
            </a:pPr>
            <a:r>
              <a:rPr lang="en-US" sz="1800" b="1" dirty="0" smtClean="0"/>
              <a:t>Lighting:</a:t>
            </a:r>
            <a:r>
              <a:rPr lang="en-US" sz="1800" dirty="0" smtClean="0"/>
              <a:t> Evaluate lighting equation at each vertex using  associated normal vector</a:t>
            </a:r>
          </a:p>
          <a:p>
            <a:pPr>
              <a:spcBef>
                <a:spcPts val="1000"/>
              </a:spcBef>
              <a:spcAft>
                <a:spcPts val="1000"/>
              </a:spcAft>
            </a:pPr>
            <a:r>
              <a:rPr lang="en-US" sz="1800" b="1" dirty="0" smtClean="0"/>
              <a:t>Shading:</a:t>
            </a:r>
            <a:r>
              <a:rPr lang="en-US" sz="1800" dirty="0" smtClean="0"/>
              <a:t> Each sample point’s color on  polygon is interpolated from  color values at  polygon’s vertices  </a:t>
            </a:r>
            <a:endParaRPr lang="en-US" sz="1800" dirty="0"/>
          </a:p>
        </p:txBody>
      </p:sp>
      <p:sp>
        <p:nvSpPr>
          <p:cNvPr id="2" name="Title 1"/>
          <p:cNvSpPr>
            <a:spLocks noGrp="1"/>
          </p:cNvSpPr>
          <p:nvPr>
            <p:ph type="title"/>
          </p:nvPr>
        </p:nvSpPr>
        <p:spPr>
          <a:xfrm>
            <a:off x="457200" y="514350"/>
            <a:ext cx="8229600" cy="457200"/>
          </a:xfrm>
        </p:spPr>
        <p:txBody>
          <a:bodyPr>
            <a:normAutofit fontScale="90000"/>
          </a:bodyPr>
          <a:lstStyle/>
          <a:p>
            <a:r>
              <a:rPr lang="en-US" dirty="0" smtClean="0"/>
              <a:t>Shading Models – </a:t>
            </a:r>
            <a:r>
              <a:rPr lang="en-US" b="1" dirty="0" err="1"/>
              <a:t>Gouraud</a:t>
            </a:r>
            <a:r>
              <a:rPr lang="en-US" b="1" dirty="0"/>
              <a:t> (Review) </a:t>
            </a:r>
          </a:p>
        </p:txBody>
      </p:sp>
      <p:pic>
        <p:nvPicPr>
          <p:cNvPr id="6" name="Picture 5" descr="\\win.cs.brown.edu\dfs\home\lfong\WinData\Desktop\layer1.png"/>
          <p:cNvPicPr>
            <a:picLocks noChangeAspect="1" noChangeArrowheads="1"/>
          </p:cNvPicPr>
          <p:nvPr/>
        </p:nvPicPr>
        <p:blipFill>
          <a:blip r:embed="rId3" cstate="print"/>
          <a:srcRect/>
          <a:stretch>
            <a:fillRect/>
          </a:stretch>
        </p:blipFill>
        <p:spPr bwMode="auto">
          <a:xfrm>
            <a:off x="6019800" y="742950"/>
            <a:ext cx="2197100" cy="1885789"/>
          </a:xfrm>
          <a:prstGeom prst="rect">
            <a:avLst/>
          </a:prstGeom>
          <a:noFill/>
        </p:spPr>
      </p:pic>
      <p:pic>
        <p:nvPicPr>
          <p:cNvPr id="7" name="Picture 6" descr="http://upload.wikimedia.org/wikipedia/commons/6/69/Gouraud_high.gif"/>
          <p:cNvPicPr>
            <a:picLocks noChangeAspect="1" noChangeArrowheads="1"/>
          </p:cNvPicPr>
          <p:nvPr/>
        </p:nvPicPr>
        <p:blipFill>
          <a:blip r:embed="rId4" cstate="print"/>
          <a:srcRect/>
          <a:stretch>
            <a:fillRect/>
          </a:stretch>
        </p:blipFill>
        <p:spPr bwMode="auto">
          <a:xfrm>
            <a:off x="7315200" y="2419350"/>
            <a:ext cx="1825079" cy="1844979"/>
          </a:xfrm>
          <a:prstGeom prst="rect">
            <a:avLst/>
          </a:prstGeom>
          <a:noFill/>
        </p:spPr>
      </p:pic>
      <p:pic>
        <p:nvPicPr>
          <p:cNvPr id="8" name="Picture 7" descr="http://upload.wikimedia.org/wikipedia/commons/a/af/Gouraud_low_anim.gif"/>
          <p:cNvPicPr>
            <a:picLocks noChangeAspect="1" noChangeArrowheads="1" noCrop="1"/>
          </p:cNvPicPr>
          <p:nvPr/>
        </p:nvPicPr>
        <p:blipFill>
          <a:blip r:embed="rId5" cstate="print"/>
          <a:srcRect/>
          <a:stretch>
            <a:fillRect/>
          </a:stretch>
        </p:blipFill>
        <p:spPr bwMode="auto">
          <a:xfrm>
            <a:off x="5105400" y="2403171"/>
            <a:ext cx="1825625" cy="1844979"/>
          </a:xfrm>
          <a:prstGeom prst="rect">
            <a:avLst/>
          </a:prstGeom>
          <a:noFill/>
        </p:spPr>
      </p:pic>
      <p:sp>
        <p:nvSpPr>
          <p:cNvPr id="4" name="Slide Number Placeholder 3"/>
          <p:cNvSpPr>
            <a:spLocks noGrp="1"/>
          </p:cNvSpPr>
          <p:nvPr>
            <p:ph type="sldNum" sz="quarter" idx="4"/>
          </p:nvPr>
        </p:nvSpPr>
        <p:spPr/>
        <p:txBody>
          <a:bodyPr/>
          <a:lstStyle/>
          <a:p>
            <a:fld id="{8317B451-FFF9-45C2-942C-A416B41A0C42}" type="slidenum">
              <a:rPr lang="en-US" smtClean="0"/>
              <a:pPr/>
              <a:t>39</a:t>
            </a:fld>
            <a:r>
              <a:rPr lang="en-US" smtClean="0"/>
              <a:t> of 45</a:t>
            </a:r>
            <a:endParaRPr lang="en-US" dirty="0"/>
          </a:p>
        </p:txBody>
      </p:sp>
      <p:sp>
        <p:nvSpPr>
          <p:cNvPr id="9" name="TextBox 8"/>
          <p:cNvSpPr txBox="1"/>
          <p:nvPr/>
        </p:nvSpPr>
        <p:spPr>
          <a:xfrm>
            <a:off x="334979" y="3530851"/>
            <a:ext cx="4825497" cy="1200329"/>
          </a:xfrm>
          <a:prstGeom prst="rect">
            <a:avLst/>
          </a:prstGeom>
          <a:noFill/>
        </p:spPr>
        <p:txBody>
          <a:bodyPr wrap="square" rtlCol="0">
            <a:spAutoFit/>
          </a:bodyPr>
          <a:lstStyle/>
          <a:p>
            <a:r>
              <a:rPr lang="en-US" dirty="0" smtClean="0"/>
              <a:t>An issue with </a:t>
            </a:r>
            <a:r>
              <a:rPr lang="en-US" dirty="0" err="1" smtClean="0"/>
              <a:t>Gouraud</a:t>
            </a:r>
            <a:r>
              <a:rPr lang="en-US" dirty="0" smtClean="0"/>
              <a:t> shading is that specular highlights appear to “jump” as the object rotates. </a:t>
            </a:r>
            <a:r>
              <a:rPr lang="en-US" dirty="0"/>
              <a:t>S</a:t>
            </a:r>
            <a:r>
              <a:rPr lang="en-US" dirty="0" smtClean="0"/>
              <a:t>imple fix is to increase polygon count, at cost of much more computation.  </a:t>
            </a:r>
            <a:endParaRPr lang="en-US" dirty="0"/>
          </a:p>
        </p:txBody>
      </p:sp>
    </p:spTree>
    <p:extLst>
      <p:ext uri="{BB962C8B-B14F-4D97-AF65-F5344CB8AC3E}">
        <p14:creationId xmlns:p14="http://schemas.microsoft.com/office/powerpoint/2010/main" val="415584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smtClean="0"/>
              <a:t>November 1, 2012</a:t>
            </a:r>
            <a:endParaRPr lang="en-US"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2688463"/>
            <a:ext cx="2667001" cy="1984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
          </p:nvPr>
        </p:nvSpPr>
        <p:spPr>
          <a:xfrm>
            <a:off x="457200" y="971550"/>
            <a:ext cx="4038600" cy="3600450"/>
          </a:xfrm>
        </p:spPr>
        <p:txBody>
          <a:bodyPr>
            <a:normAutofit fontScale="92500" lnSpcReduction="10000"/>
          </a:bodyPr>
          <a:lstStyle/>
          <a:p>
            <a:r>
              <a:rPr lang="en-US" dirty="0" smtClean="0"/>
              <a:t>The different energy levels of electrons allow for different wavelengths of light to be reflected</a:t>
            </a:r>
          </a:p>
          <a:p>
            <a:pPr lvl="1"/>
            <a:r>
              <a:rPr lang="en-US" dirty="0" smtClean="0"/>
              <a:t>Metals have “loose” electrons which can move relatively freely and occupy many different energy levels, which is why they are more reflective</a:t>
            </a:r>
          </a:p>
          <a:p>
            <a:pPr lvl="1"/>
            <a:r>
              <a:rPr lang="en-US" dirty="0" smtClean="0"/>
              <a:t>Insulators have more constrained electrons which cannot change energy levels as easily, so they convert more absorbed light into heat instead of reflecting it</a:t>
            </a:r>
          </a:p>
        </p:txBody>
      </p:sp>
      <p:sp>
        <p:nvSpPr>
          <p:cNvPr id="2" name="Title 1"/>
          <p:cNvSpPr>
            <a:spLocks noGrp="1"/>
          </p:cNvSpPr>
          <p:nvPr>
            <p:ph type="title"/>
          </p:nvPr>
        </p:nvSpPr>
        <p:spPr>
          <a:xfrm>
            <a:off x="457200" y="514350"/>
            <a:ext cx="8229600" cy="457200"/>
          </a:xfrm>
        </p:spPr>
        <p:txBody>
          <a:bodyPr>
            <a:normAutofit fontScale="90000"/>
          </a:bodyPr>
          <a:lstStyle/>
          <a:p>
            <a:r>
              <a:rPr lang="en-US" dirty="0" smtClean="0"/>
              <a:t>The Microscopic View of Light</a:t>
            </a:r>
            <a:endParaRPr lang="en-US" dirty="0"/>
          </a:p>
        </p:txBody>
      </p:sp>
      <p:pic>
        <p:nvPicPr>
          <p:cNvPr id="276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8228" y="285750"/>
            <a:ext cx="3158572"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1219200" y="4324350"/>
            <a:ext cx="5791200" cy="461665"/>
          </a:xfrm>
          <a:prstGeom prst="rect">
            <a:avLst/>
          </a:prstGeom>
          <a:noFill/>
        </p:spPr>
        <p:txBody>
          <a:bodyPr wrap="square" rtlCol="0">
            <a:spAutoFit/>
          </a:bodyPr>
          <a:lstStyle/>
          <a:p>
            <a:r>
              <a:rPr lang="en-US" sz="1200" dirty="0"/>
              <a:t>Cloud Gate, </a:t>
            </a:r>
            <a:r>
              <a:rPr lang="en-US" sz="1200" dirty="0" err="1"/>
              <a:t>Millenium</a:t>
            </a:r>
            <a:r>
              <a:rPr lang="en-US" sz="1200" dirty="0"/>
              <a:t> Park, Chicago </a:t>
            </a:r>
            <a:r>
              <a:rPr lang="en-US" sz="1200" dirty="0">
                <a:hlinkClick r:id="rId5"/>
              </a:rPr>
              <a:t>http://greghumphries.com/</a:t>
            </a:r>
            <a:r>
              <a:rPr lang="en-US" sz="1200" dirty="0"/>
              <a:t>  </a:t>
            </a:r>
          </a:p>
          <a:p>
            <a:r>
              <a:rPr lang="en-US" sz="1200" dirty="0" smtClean="0"/>
              <a:t>Charcoal</a:t>
            </a:r>
            <a:r>
              <a:rPr lang="en-US" sz="1200" dirty="0"/>
              <a:t>, source: </a:t>
            </a:r>
            <a:r>
              <a:rPr lang="en-US" sz="1200" dirty="0">
                <a:hlinkClick r:id="rId6"/>
              </a:rPr>
              <a:t>http://budgetwarehouse.wordpress.com/party-needs/charcoal</a:t>
            </a:r>
            <a:r>
              <a:rPr lang="en-US" sz="1200" dirty="0" smtClean="0">
                <a:hlinkClick r:id="rId6"/>
              </a:rPr>
              <a:t>/</a:t>
            </a:r>
            <a:endParaRPr lang="en-US" sz="1200" dirty="0" smtClean="0"/>
          </a:p>
        </p:txBody>
      </p:sp>
      <p:sp>
        <p:nvSpPr>
          <p:cNvPr id="6" name="Slide Number Placeholder 5"/>
          <p:cNvSpPr>
            <a:spLocks noGrp="1"/>
          </p:cNvSpPr>
          <p:nvPr>
            <p:ph type="sldNum" sz="quarter" idx="4"/>
          </p:nvPr>
        </p:nvSpPr>
        <p:spPr/>
        <p:txBody>
          <a:bodyPr/>
          <a:lstStyle/>
          <a:p>
            <a:fld id="{8317B451-FFF9-45C2-942C-A416B41A0C42}" type="slidenum">
              <a:rPr lang="en-US" smtClean="0"/>
              <a:pPr/>
              <a:t>4</a:t>
            </a:fld>
            <a:r>
              <a:rPr lang="en-US" smtClean="0"/>
              <a:t> of 45</a:t>
            </a:r>
            <a:endParaRPr lang="en-US" dirty="0"/>
          </a:p>
        </p:txBody>
      </p:sp>
    </p:spTree>
    <p:extLst>
      <p:ext uri="{BB962C8B-B14F-4D97-AF65-F5344CB8AC3E}">
        <p14:creationId xmlns:p14="http://schemas.microsoft.com/office/powerpoint/2010/main" val="34830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smtClean="0"/>
              <a:t>November 1, 2012</a:t>
            </a:r>
            <a:endParaRPr lang="en-US" dirty="0"/>
          </a:p>
        </p:txBody>
      </p:sp>
      <p:sp>
        <p:nvSpPr>
          <p:cNvPr id="3" name="Content Placeholder 2"/>
          <p:cNvSpPr>
            <a:spLocks noGrp="1"/>
          </p:cNvSpPr>
          <p:nvPr>
            <p:ph sz="quarter" idx="1"/>
          </p:nvPr>
        </p:nvSpPr>
        <p:spPr>
          <a:xfrm>
            <a:off x="152400" y="1085850"/>
            <a:ext cx="5029200" cy="3600450"/>
          </a:xfrm>
        </p:spPr>
        <p:txBody>
          <a:bodyPr>
            <a:normAutofit/>
          </a:bodyPr>
          <a:lstStyle/>
          <a:p>
            <a:pPr>
              <a:spcBef>
                <a:spcPts val="1000"/>
              </a:spcBef>
              <a:spcAft>
                <a:spcPts val="1000"/>
              </a:spcAft>
            </a:pPr>
            <a:r>
              <a:rPr lang="en-US" sz="1800" dirty="0" smtClean="0"/>
              <a:t>Each vertex has an associated normal vector</a:t>
            </a:r>
          </a:p>
          <a:p>
            <a:pPr>
              <a:spcBef>
                <a:spcPts val="1000"/>
              </a:spcBef>
              <a:spcAft>
                <a:spcPts val="1000"/>
              </a:spcAft>
            </a:pPr>
            <a:r>
              <a:rPr lang="en-US" sz="1800" b="1" dirty="0" smtClean="0"/>
              <a:t>Lighting:</a:t>
            </a:r>
            <a:r>
              <a:rPr lang="en-US" sz="1800" dirty="0" smtClean="0"/>
              <a:t> Evaluate  lighting equation at each vertex using  associated normal vector</a:t>
            </a:r>
          </a:p>
          <a:p>
            <a:r>
              <a:rPr lang="en-US" sz="1800" b="1" dirty="0" smtClean="0"/>
              <a:t>Shading:</a:t>
            </a:r>
            <a:r>
              <a:rPr lang="en-US" sz="1800" dirty="0"/>
              <a:t> For every sample point on </a:t>
            </a:r>
            <a:r>
              <a:rPr lang="en-US" sz="1800" dirty="0" smtClean="0"/>
              <a:t> polygon </a:t>
            </a:r>
            <a:r>
              <a:rPr lang="en-US" sz="1800" dirty="0"/>
              <a:t>we interpolate </a:t>
            </a:r>
            <a:r>
              <a:rPr lang="en-US" sz="1800" dirty="0" smtClean="0"/>
              <a:t> </a:t>
            </a:r>
            <a:r>
              <a:rPr lang="en-US" sz="1800" dirty="0" err="1" smtClean="0"/>
              <a:t>normals</a:t>
            </a:r>
            <a:r>
              <a:rPr lang="en-US" sz="1800" dirty="0" smtClean="0"/>
              <a:t> </a:t>
            </a:r>
            <a:r>
              <a:rPr lang="en-US" sz="1800" dirty="0"/>
              <a:t>at vertices of the polygon and compute </a:t>
            </a:r>
            <a:r>
              <a:rPr lang="en-US" sz="1800" dirty="0" smtClean="0"/>
              <a:t> color </a:t>
            </a:r>
            <a:r>
              <a:rPr lang="en-US" sz="1800" dirty="0"/>
              <a:t>using </a:t>
            </a:r>
            <a:r>
              <a:rPr lang="en-US" sz="1800" dirty="0" smtClean="0"/>
              <a:t> lighting equation </a:t>
            </a:r>
            <a:r>
              <a:rPr lang="en-US" sz="1800" dirty="0"/>
              <a:t>with the interpolated normal at each interior </a:t>
            </a:r>
            <a:r>
              <a:rPr lang="en-US" sz="1800" dirty="0" smtClean="0"/>
              <a:t>pixel – more accurate representation of true surface normal at each point (and we don’t get moving specular highlights)</a:t>
            </a:r>
            <a:endParaRPr lang="en-US" sz="1800" dirty="0"/>
          </a:p>
        </p:txBody>
      </p:sp>
      <p:pic>
        <p:nvPicPr>
          <p:cNvPr id="2050" name="Picture 2"/>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5561905" y="1143002"/>
            <a:ext cx="3048695" cy="3028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514350"/>
            <a:ext cx="8229600" cy="457200"/>
          </a:xfrm>
        </p:spPr>
        <p:txBody>
          <a:bodyPr>
            <a:normAutofit fontScale="90000"/>
          </a:bodyPr>
          <a:lstStyle/>
          <a:p>
            <a:r>
              <a:rPr lang="en-US" dirty="0" smtClean="0"/>
              <a:t>Shading Models – </a:t>
            </a:r>
            <a:r>
              <a:rPr lang="en-US" b="1" dirty="0" err="1"/>
              <a:t>Phong</a:t>
            </a:r>
            <a:r>
              <a:rPr lang="en-US" b="1" dirty="0"/>
              <a:t> (Review) </a:t>
            </a:r>
          </a:p>
        </p:txBody>
      </p:sp>
      <p:sp>
        <p:nvSpPr>
          <p:cNvPr id="6" name="Slide Number Placeholder 5"/>
          <p:cNvSpPr>
            <a:spLocks noGrp="1"/>
          </p:cNvSpPr>
          <p:nvPr>
            <p:ph type="sldNum" sz="quarter" idx="4"/>
          </p:nvPr>
        </p:nvSpPr>
        <p:spPr/>
        <p:txBody>
          <a:bodyPr/>
          <a:lstStyle/>
          <a:p>
            <a:fld id="{8317B451-FFF9-45C2-942C-A416B41A0C42}" type="slidenum">
              <a:rPr lang="en-US" smtClean="0"/>
              <a:pPr/>
              <a:t>40</a:t>
            </a:fld>
            <a:r>
              <a:rPr lang="en-US" smtClean="0"/>
              <a:t> of 45</a:t>
            </a:r>
            <a:endParaRPr lang="en-US" dirty="0"/>
          </a:p>
        </p:txBody>
      </p:sp>
    </p:spTree>
    <p:extLst>
      <p:ext uri="{BB962C8B-B14F-4D97-AF65-F5344CB8AC3E}">
        <p14:creationId xmlns:p14="http://schemas.microsoft.com/office/powerpoint/2010/main" val="417601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3"/>
          </p:nvPr>
        </p:nvSpPr>
        <p:spPr/>
        <p:txBody>
          <a:bodyPr/>
          <a:lstStyle/>
          <a:p>
            <a:r>
              <a:rPr lang="en-US" dirty="0" smtClean="0"/>
              <a:t>November 1, 2012</a:t>
            </a:r>
            <a:endParaRPr lang="en-US" dirty="0"/>
          </a:p>
        </p:txBody>
      </p:sp>
      <p:sp>
        <p:nvSpPr>
          <p:cNvPr id="3" name="Content Placeholder 2"/>
          <p:cNvSpPr>
            <a:spLocks noGrp="1"/>
          </p:cNvSpPr>
          <p:nvPr>
            <p:ph sz="quarter" idx="1"/>
          </p:nvPr>
        </p:nvSpPr>
        <p:spPr>
          <a:xfrm>
            <a:off x="457200" y="1085850"/>
            <a:ext cx="3429000" cy="3600450"/>
          </a:xfrm>
        </p:spPr>
        <p:txBody>
          <a:bodyPr>
            <a:normAutofit fontScale="92500"/>
          </a:bodyPr>
          <a:lstStyle/>
          <a:p>
            <a:r>
              <a:rPr lang="en-US" dirty="0" smtClean="0">
                <a:solidFill>
                  <a:schemeClr val="bg1">
                    <a:lumMod val="50000"/>
                  </a:schemeClr>
                </a:solidFill>
              </a:rPr>
              <a:t>What is Light?</a:t>
            </a:r>
          </a:p>
          <a:p>
            <a:r>
              <a:rPr lang="en-US" dirty="0" smtClean="0">
                <a:solidFill>
                  <a:schemeClr val="bg1">
                    <a:lumMod val="50000"/>
                  </a:schemeClr>
                </a:solidFill>
              </a:rPr>
              <a:t>The Rendering Equation</a:t>
            </a:r>
          </a:p>
          <a:p>
            <a:r>
              <a:rPr lang="en-US" dirty="0" smtClean="0">
                <a:solidFill>
                  <a:schemeClr val="bg1">
                    <a:lumMod val="50000"/>
                  </a:schemeClr>
                </a:solidFill>
              </a:rPr>
              <a:t>Illumination vs. Shading</a:t>
            </a:r>
          </a:p>
          <a:p>
            <a:r>
              <a:rPr lang="en-US" dirty="0" smtClean="0">
                <a:solidFill>
                  <a:schemeClr val="bg1">
                    <a:lumMod val="50000"/>
                  </a:schemeClr>
                </a:solidFill>
              </a:rPr>
              <a:t>Local vs. Global Illumination</a:t>
            </a:r>
          </a:p>
          <a:p>
            <a:r>
              <a:rPr lang="en-US" dirty="0" smtClean="0">
                <a:solidFill>
                  <a:schemeClr val="bg1">
                    <a:lumMod val="50000"/>
                  </a:schemeClr>
                </a:solidFill>
              </a:rPr>
              <a:t>Computing Illumination</a:t>
            </a:r>
          </a:p>
          <a:p>
            <a:r>
              <a:rPr lang="en-US" dirty="0" smtClean="0">
                <a:solidFill>
                  <a:schemeClr val="bg1">
                    <a:lumMod val="50000"/>
                  </a:schemeClr>
                </a:solidFill>
              </a:rPr>
              <a:t>Modeling Reflectance</a:t>
            </a:r>
          </a:p>
          <a:p>
            <a:r>
              <a:rPr lang="en-US" dirty="0" smtClean="0">
                <a:solidFill>
                  <a:schemeClr val="bg1">
                    <a:lumMod val="50000"/>
                  </a:schemeClr>
                </a:solidFill>
              </a:rPr>
              <a:t>Illumination Models</a:t>
            </a:r>
          </a:p>
          <a:p>
            <a:r>
              <a:rPr lang="en-US" dirty="0" smtClean="0">
                <a:solidFill>
                  <a:schemeClr val="bg1">
                    <a:lumMod val="50000"/>
                  </a:schemeClr>
                </a:solidFill>
              </a:rPr>
              <a:t>Shading Models</a:t>
            </a:r>
          </a:p>
          <a:p>
            <a:r>
              <a:rPr lang="en-US" b="1" dirty="0" smtClean="0"/>
              <a:t>Advanced Global Illumination Techniques</a:t>
            </a:r>
          </a:p>
          <a:p>
            <a:endParaRPr lang="en-US" dirty="0"/>
          </a:p>
        </p:txBody>
      </p:sp>
      <p:pic>
        <p:nvPicPr>
          <p:cNvPr id="5" name="Content Placeholder 4"/>
          <p:cNvPicPr>
            <a:picLocks noGrp="1" noChangeAspect="1" noChangeArrowheads="1"/>
          </p:cNvPicPr>
          <p:nvPr>
            <p:ph sz="quarter" idx="10"/>
          </p:nvPr>
        </p:nvPicPr>
        <p:blipFill>
          <a:blip r:embed="rId3" cstate="print"/>
          <a:stretch>
            <a:fillRect/>
          </a:stretch>
        </p:blipFill>
        <p:spPr bwMode="auto">
          <a:xfrm>
            <a:off x="5200651" y="1123950"/>
            <a:ext cx="2933700" cy="2895600"/>
          </a:xfrm>
          <a:prstGeom prst="rect">
            <a:avLst/>
          </a:prstGeom>
          <a:noFill/>
          <a:ln w="9525">
            <a:noFill/>
            <a:miter lim="800000"/>
            <a:headEnd/>
            <a:tailEnd/>
          </a:ln>
        </p:spPr>
      </p:pic>
      <p:sp>
        <p:nvSpPr>
          <p:cNvPr id="2" name="Title 1"/>
          <p:cNvSpPr>
            <a:spLocks noGrp="1"/>
          </p:cNvSpPr>
          <p:nvPr>
            <p:ph type="title"/>
          </p:nvPr>
        </p:nvSpPr>
        <p:spPr>
          <a:xfrm>
            <a:off x="457200" y="514350"/>
            <a:ext cx="8229600" cy="457200"/>
          </a:xfrm>
        </p:spPr>
        <p:txBody>
          <a:bodyPr>
            <a:normAutofit fontScale="90000"/>
          </a:bodyPr>
          <a:lstStyle/>
          <a:p>
            <a:r>
              <a:rPr lang="en-US" smtClean="0"/>
              <a:t>Outline</a:t>
            </a:r>
            <a:endParaRPr lang="en-US" dirty="0"/>
          </a:p>
        </p:txBody>
      </p:sp>
      <p:sp>
        <p:nvSpPr>
          <p:cNvPr id="4" name="Slide Number Placeholder 3"/>
          <p:cNvSpPr>
            <a:spLocks noGrp="1"/>
          </p:cNvSpPr>
          <p:nvPr>
            <p:ph type="sldNum" sz="quarter" idx="4"/>
          </p:nvPr>
        </p:nvSpPr>
        <p:spPr/>
        <p:txBody>
          <a:bodyPr/>
          <a:lstStyle/>
          <a:p>
            <a:fld id="{8317B451-FFF9-45C2-942C-A416B41A0C42}" type="slidenum">
              <a:rPr lang="en-US" smtClean="0"/>
              <a:pPr/>
              <a:t>41</a:t>
            </a:fld>
            <a:r>
              <a:rPr lang="en-US" smtClean="0"/>
              <a:t> of 45</a:t>
            </a:r>
            <a:endParaRPr lang="en-US" dirty="0"/>
          </a:p>
        </p:txBody>
      </p:sp>
    </p:spTree>
    <p:extLst>
      <p:ext uri="{BB962C8B-B14F-4D97-AF65-F5344CB8AC3E}">
        <p14:creationId xmlns:p14="http://schemas.microsoft.com/office/powerpoint/2010/main" val="20992930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pPr>
              <a:spcAft>
                <a:spcPts val="600"/>
              </a:spcAft>
            </a:pPr>
            <a:r>
              <a:rPr lang="en-US" dirty="0" smtClean="0"/>
              <a:t>In practice, calculating global illumination for a scene is a very complex and computationally intensive task</a:t>
            </a:r>
          </a:p>
          <a:p>
            <a:pPr lvl="1">
              <a:spcBef>
                <a:spcPts val="600"/>
              </a:spcBef>
              <a:spcAft>
                <a:spcPts val="600"/>
              </a:spcAft>
            </a:pPr>
            <a:r>
              <a:rPr lang="en-US" dirty="0" smtClean="0"/>
              <a:t>Many algorithms (both real time and non real time) have been developed to calculate or approximate global illumination</a:t>
            </a:r>
          </a:p>
          <a:p>
            <a:pPr>
              <a:spcAft>
                <a:spcPts val="600"/>
              </a:spcAft>
            </a:pPr>
            <a:r>
              <a:rPr lang="en-US" dirty="0" smtClean="0"/>
              <a:t>Real time</a:t>
            </a:r>
          </a:p>
          <a:p>
            <a:pPr lvl="1">
              <a:spcBef>
                <a:spcPts val="600"/>
              </a:spcBef>
              <a:spcAft>
                <a:spcPts val="600"/>
              </a:spcAft>
            </a:pPr>
            <a:r>
              <a:rPr lang="en-US" dirty="0" smtClean="0"/>
              <a:t>Ambient occlusion, image based lighting</a:t>
            </a:r>
          </a:p>
          <a:p>
            <a:pPr>
              <a:spcAft>
                <a:spcPts val="600"/>
              </a:spcAft>
            </a:pPr>
            <a:r>
              <a:rPr lang="en-US" dirty="0" smtClean="0"/>
              <a:t>Not (yet) real time</a:t>
            </a:r>
          </a:p>
          <a:p>
            <a:pPr lvl="1">
              <a:spcBef>
                <a:spcPts val="600"/>
              </a:spcBef>
              <a:spcAft>
                <a:spcPts val="600"/>
              </a:spcAft>
            </a:pPr>
            <a:r>
              <a:rPr lang="en-US" dirty="0" err="1" smtClean="0"/>
              <a:t>Radiosity</a:t>
            </a:r>
            <a:r>
              <a:rPr lang="en-US" dirty="0" smtClean="0"/>
              <a:t> (intro later), Metropolis light transport, photon mapping, point based color bleeding </a:t>
            </a:r>
          </a:p>
          <a:p>
            <a:pPr lvl="1">
              <a:spcBef>
                <a:spcPts val="600"/>
              </a:spcBef>
              <a:spcAft>
                <a:spcPts val="600"/>
              </a:spcAft>
            </a:pPr>
            <a:endParaRPr lang="en-US" dirty="0"/>
          </a:p>
        </p:txBody>
      </p:sp>
      <p:sp>
        <p:nvSpPr>
          <p:cNvPr id="4" name="Footer Placeholder 3"/>
          <p:cNvSpPr>
            <a:spLocks noGrp="1"/>
          </p:cNvSpPr>
          <p:nvPr>
            <p:ph type="ftr" sz="quarter" idx="3"/>
          </p:nvPr>
        </p:nvSpPr>
        <p:spPr/>
        <p:txBody>
          <a:bodyPr/>
          <a:lstStyle/>
          <a:p>
            <a:r>
              <a:rPr lang="en-US" dirty="0" smtClean="0"/>
              <a:t>November 1, 2012</a:t>
            </a:r>
            <a:endParaRPr lang="en-US" dirty="0"/>
          </a:p>
        </p:txBody>
      </p:sp>
      <p:sp>
        <p:nvSpPr>
          <p:cNvPr id="2" name="Title 1"/>
          <p:cNvSpPr>
            <a:spLocks noGrp="1"/>
          </p:cNvSpPr>
          <p:nvPr>
            <p:ph type="title"/>
          </p:nvPr>
        </p:nvSpPr>
        <p:spPr/>
        <p:txBody>
          <a:bodyPr>
            <a:normAutofit fontScale="90000"/>
          </a:bodyPr>
          <a:lstStyle/>
          <a:p>
            <a:r>
              <a:rPr lang="en-US" smtClean="0"/>
              <a:t>Advanced GI Techniques</a:t>
            </a:r>
            <a:endParaRPr lang="en-US" dirty="0"/>
          </a:p>
        </p:txBody>
      </p:sp>
      <p:sp>
        <p:nvSpPr>
          <p:cNvPr id="5" name="Slide Number Placeholder 4"/>
          <p:cNvSpPr>
            <a:spLocks noGrp="1"/>
          </p:cNvSpPr>
          <p:nvPr>
            <p:ph type="sldNum" sz="quarter" idx="4"/>
          </p:nvPr>
        </p:nvSpPr>
        <p:spPr/>
        <p:txBody>
          <a:bodyPr/>
          <a:lstStyle/>
          <a:p>
            <a:fld id="{8B09B1D7-08F4-4981-B496-0018F6D397C3}" type="slidenum">
              <a:rPr lang="en-US" smtClean="0"/>
              <a:pPr/>
              <a:t>42</a:t>
            </a:fld>
            <a:r>
              <a:rPr lang="en-US" smtClean="0"/>
              <a:t> of 45</a:t>
            </a:r>
            <a:endParaRPr lang="en-US" dirty="0"/>
          </a:p>
        </p:txBody>
      </p:sp>
    </p:spTree>
    <p:extLst>
      <p:ext uri="{BB962C8B-B14F-4D97-AF65-F5344CB8AC3E}">
        <p14:creationId xmlns:p14="http://schemas.microsoft.com/office/powerpoint/2010/main" val="338134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solidFill>
                  <a:srgbClr val="FFC000"/>
                </a:solidFill>
              </a:rPr>
              <a:t>Advanced GI Techniques</a:t>
            </a:r>
            <a:endParaRPr lang="en-US" b="1" dirty="0">
              <a:solidFill>
                <a:srgbClr val="FFC000"/>
              </a:solidFill>
            </a:endParaRPr>
          </a:p>
        </p:txBody>
      </p:sp>
      <p:sp>
        <p:nvSpPr>
          <p:cNvPr id="11" name="Text Placeholder 10"/>
          <p:cNvSpPr>
            <a:spLocks noGrp="1"/>
          </p:cNvSpPr>
          <p:nvPr>
            <p:ph type="body" idx="2"/>
          </p:nvPr>
        </p:nvSpPr>
        <p:spPr/>
        <p:txBody>
          <a:bodyPr/>
          <a:lstStyle/>
          <a:p>
            <a:r>
              <a:rPr lang="en-US" b="1" smtClean="0">
                <a:solidFill>
                  <a:schemeClr val="bg1"/>
                </a:solidFill>
              </a:rPr>
              <a:t>Photon Mapping </a:t>
            </a:r>
          </a:p>
          <a:p>
            <a:r>
              <a:rPr lang="en-US" i="1" smtClean="0">
                <a:solidFill>
                  <a:schemeClr val="bg1"/>
                </a:solidFill>
              </a:rPr>
              <a:t>Mental Ray Renderer</a:t>
            </a:r>
            <a:br>
              <a:rPr lang="en-US" i="1" smtClean="0">
                <a:solidFill>
                  <a:schemeClr val="bg1"/>
                </a:solidFill>
              </a:rPr>
            </a:br>
            <a:r>
              <a:rPr lang="en-US" i="1" smtClean="0">
                <a:solidFill>
                  <a:schemeClr val="bg1"/>
                </a:solidFill>
              </a:rPr>
              <a:t>Bioshock 2</a:t>
            </a:r>
          </a:p>
          <a:p>
            <a:r>
              <a:rPr lang="en-US" smtClean="0">
                <a:solidFill>
                  <a:schemeClr val="bg1"/>
                </a:solidFill>
              </a:rPr>
              <a:t>Determine amount of light at a point by sending packets of energy (photons) from each light source out into the scene and counting how many are around that point.</a:t>
            </a:r>
          </a:p>
          <a:p>
            <a:endParaRPr lang="en-US" smtClean="0">
              <a:solidFill>
                <a:schemeClr val="bg1"/>
              </a:solidFill>
            </a:endParaRPr>
          </a:p>
          <a:p>
            <a:endParaRPr lang="en-US" dirty="0" smtClean="0">
              <a:solidFill>
                <a:schemeClr val="bg1"/>
              </a:solidFill>
            </a:endParaRPr>
          </a:p>
        </p:txBody>
      </p:sp>
      <p:pic>
        <p:nvPicPr>
          <p:cNvPr id="11268" name="Picture 4"/>
          <p:cNvPicPr preferRelativeResize="0">
            <a:picLocks noGrp="1" noChangeAspect="1" noChangeArrowheads="1"/>
          </p:cNvPicPr>
          <p:nvPr>
            <p:ph sz="quarter" idx="1"/>
          </p:nvPr>
        </p:nvPicPr>
        <p:blipFill rotWithShape="1">
          <a:blip r:embed="rId3" cstate="print">
            <a:extLst>
              <a:ext uri="{28A0092B-C50C-407E-A947-70E740481C1C}">
                <a14:useLocalDpi xmlns:a14="http://schemas.microsoft.com/office/drawing/2010/main" val="0"/>
              </a:ext>
            </a:extLst>
          </a:blip>
          <a:stretch/>
        </p:blipFill>
        <p:spPr>
          <a:xfrm>
            <a:off x="0" y="0"/>
            <a:ext cx="9144000" cy="5143500"/>
          </a:xfrm>
        </p:spPr>
      </p:pic>
      <p:sp>
        <p:nvSpPr>
          <p:cNvPr id="8" name="Rectangle 7"/>
          <p:cNvSpPr/>
          <p:nvPr/>
        </p:nvSpPr>
        <p:spPr>
          <a:xfrm>
            <a:off x="0" y="0"/>
            <a:ext cx="2971800" cy="51435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304800" y="342900"/>
            <a:ext cx="2362200" cy="628650"/>
          </a:xfrm>
          <a:prstGeom prst="rect">
            <a:avLst/>
          </a:prstGeom>
        </p:spPr>
        <p:txBody>
          <a:bodyPr vert="horz" lIns="91440" tIns="45720" rIns="91440" bIns="45720" rtlCol="0" anchor="b" anchorCtr="0">
            <a:noAutofit/>
          </a:bodyPr>
          <a:lstStyle>
            <a:lvl1pPr algn="l" rtl="0" eaLnBrk="1" latinLnBrk="0" hangingPunct="1">
              <a:spcBef>
                <a:spcPct val="0"/>
              </a:spcBef>
              <a:buNone/>
              <a:defRPr kumimoji="0" sz="2000" b="0" kern="1200" spc="0" baseline="0">
                <a:solidFill>
                  <a:srgbClr val="C00000"/>
                </a:solidFill>
                <a:latin typeface="+mn-lt"/>
                <a:ea typeface="+mn-ea"/>
                <a:cs typeface="+mn-cs"/>
              </a:defRPr>
            </a:lvl1pPr>
          </a:lstStyle>
          <a:p>
            <a:r>
              <a:rPr lang="en-US" b="1" smtClean="0">
                <a:solidFill>
                  <a:srgbClr val="FFC000"/>
                </a:solidFill>
              </a:rPr>
              <a:t>Advanced GI Techniques</a:t>
            </a:r>
            <a:endParaRPr lang="en-US" b="1" dirty="0">
              <a:solidFill>
                <a:srgbClr val="FFC000"/>
              </a:solidFill>
            </a:endParaRPr>
          </a:p>
        </p:txBody>
      </p:sp>
      <p:sp>
        <p:nvSpPr>
          <p:cNvPr id="10" name="Text Placeholder 10"/>
          <p:cNvSpPr txBox="1">
            <a:spLocks/>
          </p:cNvSpPr>
          <p:nvPr/>
        </p:nvSpPr>
        <p:spPr>
          <a:xfrm>
            <a:off x="386281" y="938167"/>
            <a:ext cx="2362200" cy="3771899"/>
          </a:xfrm>
          <a:prstGeom prst="rect">
            <a:avLst/>
          </a:prstGeom>
        </p:spPr>
        <p:txBody>
          <a:bodyPr vert="horz">
            <a:normAutofit fontScale="92500"/>
          </a:bodyPr>
          <a:lstStyle>
            <a:lvl1pPr marL="0" indent="0" algn="l" rtl="0" eaLnBrk="1" latinLnBrk="0" hangingPunct="1">
              <a:lnSpc>
                <a:spcPts val="2200"/>
              </a:lnSpc>
              <a:spcBef>
                <a:spcPts val="600"/>
              </a:spcBef>
              <a:spcAft>
                <a:spcPts val="1000"/>
              </a:spcAft>
              <a:buClr>
                <a:schemeClr val="accent1"/>
              </a:buClr>
              <a:buSzPct val="76000"/>
              <a:buFont typeface="Wingdings 3"/>
              <a:buNone/>
              <a:defRPr kumimoji="0" sz="1600" kern="1200">
                <a:solidFill>
                  <a:schemeClr val="tx2"/>
                </a:solidFill>
                <a:latin typeface="+mn-lt"/>
                <a:ea typeface="+mn-ea"/>
                <a:cs typeface="+mn-cs"/>
              </a:defRPr>
            </a:lvl1pPr>
            <a:lvl2pPr marL="548640" indent="-274320" algn="l" rtl="0" eaLnBrk="1" latinLnBrk="0" hangingPunct="1">
              <a:spcBef>
                <a:spcPts val="500"/>
              </a:spcBef>
              <a:buClr>
                <a:schemeClr val="accent2"/>
              </a:buClr>
              <a:buSzPct val="76000"/>
              <a:buFont typeface="Wingdings 3"/>
              <a:buNone/>
              <a:defRPr kumimoji="0" sz="12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None/>
              <a:defRPr kumimoji="0" sz="1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None/>
              <a:defRPr kumimoji="0" sz="9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None/>
              <a:defRPr kumimoji="0" sz="9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b="1" dirty="0" smtClean="0">
                <a:solidFill>
                  <a:schemeClr val="bg1"/>
                </a:solidFill>
              </a:rPr>
              <a:t>Photon Mapping </a:t>
            </a:r>
          </a:p>
          <a:p>
            <a:r>
              <a:rPr lang="en-US" i="1" dirty="0" smtClean="0">
                <a:solidFill>
                  <a:schemeClr val="bg1"/>
                </a:solidFill>
              </a:rPr>
              <a:t>Mental Ray Renderer</a:t>
            </a:r>
            <a:br>
              <a:rPr lang="en-US" i="1" dirty="0" smtClean="0">
                <a:solidFill>
                  <a:schemeClr val="bg1"/>
                </a:solidFill>
              </a:rPr>
            </a:br>
            <a:r>
              <a:rPr lang="en-US" i="1" dirty="0" err="1" smtClean="0">
                <a:solidFill>
                  <a:schemeClr val="bg1"/>
                </a:solidFill>
              </a:rPr>
              <a:t>Bioshock</a:t>
            </a:r>
            <a:r>
              <a:rPr lang="en-US" i="1" dirty="0" smtClean="0">
                <a:solidFill>
                  <a:schemeClr val="bg1"/>
                </a:solidFill>
              </a:rPr>
              <a:t> 2</a:t>
            </a:r>
          </a:p>
          <a:p>
            <a:r>
              <a:rPr lang="en-US" dirty="0" smtClean="0">
                <a:solidFill>
                  <a:schemeClr val="bg1"/>
                </a:solidFill>
              </a:rPr>
              <a:t>Determine amount of light at a point by sending packets of energy (photons) from each light source out into the scene and counting how many are in neighborhood around that point.</a:t>
            </a:r>
          </a:p>
          <a:p>
            <a:endParaRPr lang="en-US" dirty="0" smtClean="0">
              <a:solidFill>
                <a:schemeClr val="bg1"/>
              </a:solidFill>
            </a:endParaRPr>
          </a:p>
          <a:p>
            <a:endParaRPr lang="en-US" dirty="0" smtClean="0">
              <a:solidFill>
                <a:schemeClr val="bg1"/>
              </a:solidFill>
            </a:endParaRPr>
          </a:p>
        </p:txBody>
      </p:sp>
      <p:sp>
        <p:nvSpPr>
          <p:cNvPr id="4" name="Slide Number Placeholder 3"/>
          <p:cNvSpPr>
            <a:spLocks noGrp="1"/>
          </p:cNvSpPr>
          <p:nvPr>
            <p:ph type="sldNum" sz="quarter" idx="4"/>
          </p:nvPr>
        </p:nvSpPr>
        <p:spPr/>
        <p:txBody>
          <a:bodyPr/>
          <a:lstStyle/>
          <a:p>
            <a:fld id="{8B09B1D7-08F4-4981-B496-0018F6D397C3}" type="slidenum">
              <a:rPr lang="en-US" smtClean="0"/>
              <a:pPr/>
              <a:t>43</a:t>
            </a:fld>
            <a:endParaRPr lang="en-US" dirty="0"/>
          </a:p>
        </p:txBody>
      </p:sp>
    </p:spTree>
    <p:extLst>
      <p:ext uri="{BB962C8B-B14F-4D97-AF65-F5344CB8AC3E}">
        <p14:creationId xmlns:p14="http://schemas.microsoft.com/office/powerpoint/2010/main" val="9411596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C000"/>
                </a:solidFill>
              </a:rPr>
              <a:t>Advanced GI Techniques</a:t>
            </a:r>
            <a:endParaRPr lang="en-US" b="1" dirty="0">
              <a:solidFill>
                <a:srgbClr val="FFC000"/>
              </a:solidFill>
            </a:endParaRPr>
          </a:p>
        </p:txBody>
      </p:sp>
      <p:sp>
        <p:nvSpPr>
          <p:cNvPr id="3" name="Text Placeholder 2"/>
          <p:cNvSpPr>
            <a:spLocks noGrp="1"/>
          </p:cNvSpPr>
          <p:nvPr>
            <p:ph type="body" idx="2"/>
          </p:nvPr>
        </p:nvSpPr>
        <p:spPr/>
        <p:txBody>
          <a:bodyPr>
            <a:normAutofit fontScale="92500"/>
          </a:bodyPr>
          <a:lstStyle/>
          <a:p>
            <a:r>
              <a:rPr lang="en-US" b="1" spc="-100" dirty="0" smtClean="0">
                <a:solidFill>
                  <a:schemeClr val="bg1"/>
                </a:solidFill>
              </a:rPr>
              <a:t>Point-Based Color Bleeding</a:t>
            </a:r>
            <a:endParaRPr lang="en-US" b="1" dirty="0" smtClean="0">
              <a:solidFill>
                <a:schemeClr val="bg1"/>
              </a:solidFill>
            </a:endParaRPr>
          </a:p>
          <a:p>
            <a:r>
              <a:rPr lang="en-US" i="1" dirty="0" err="1" smtClean="0">
                <a:solidFill>
                  <a:schemeClr val="bg1"/>
                </a:solidFill>
              </a:rPr>
              <a:t>Renderman</a:t>
            </a:r>
            <a:r>
              <a:rPr lang="en-US" i="1" dirty="0" smtClean="0">
                <a:solidFill>
                  <a:schemeClr val="bg1"/>
                </a:solidFill>
              </a:rPr>
              <a:t> Renderer</a:t>
            </a:r>
            <a:r>
              <a:rPr lang="en-US" dirty="0" smtClean="0">
                <a:solidFill>
                  <a:schemeClr val="bg1"/>
                </a:solidFill>
              </a:rPr>
              <a:t/>
            </a:r>
            <a:br>
              <a:rPr lang="en-US" dirty="0" smtClean="0">
                <a:solidFill>
                  <a:schemeClr val="bg1"/>
                </a:solidFill>
              </a:rPr>
            </a:br>
            <a:r>
              <a:rPr lang="en-US" i="1" dirty="0" smtClean="0">
                <a:solidFill>
                  <a:schemeClr val="bg1"/>
                </a:solidFill>
              </a:rPr>
              <a:t>Up!</a:t>
            </a:r>
          </a:p>
          <a:p>
            <a:r>
              <a:rPr lang="en-US" dirty="0" smtClean="0">
                <a:solidFill>
                  <a:schemeClr val="bg1"/>
                </a:solidFill>
              </a:rPr>
              <a:t>First generates a direct illumination point cloud.  Uses the point cloud for lookup during rendering to approximate diffuse light bounces by adding up the contribution from other points in the cloud.</a:t>
            </a:r>
          </a:p>
          <a:p>
            <a:endParaRPr lang="en-US" dirty="0" smtClean="0">
              <a:solidFill>
                <a:schemeClr val="bg1"/>
              </a:solidFill>
            </a:endParaRPr>
          </a:p>
        </p:txBody>
      </p:sp>
      <p:pic>
        <p:nvPicPr>
          <p:cNvPr id="12294" name="Picture 6"/>
          <p:cNvPicPr>
            <a:picLocks noGrp="1" noChangeAspect="1" noChangeArrowheads="1"/>
          </p:cNvPicPr>
          <p:nvPr>
            <p:ph sz="quarter" idx="1"/>
          </p:nvPr>
        </p:nvPicPr>
        <p:blipFill>
          <a:blip r:embed="rId3" cstate="print">
            <a:extLst>
              <a:ext uri="{28A0092B-C50C-407E-A947-70E740481C1C}">
                <a14:useLocalDpi xmlns:a14="http://schemas.microsoft.com/office/drawing/2010/main" val="0"/>
              </a:ext>
            </a:extLst>
          </a:blip>
          <a:srcRect/>
          <a:stretch>
            <a:fillRect/>
          </a:stretch>
        </p:blipFill>
        <p:spPr>
          <a:xfrm>
            <a:off x="0" y="-114300"/>
            <a:ext cx="9220202" cy="5257800"/>
          </a:xfrm>
        </p:spPr>
      </p:pic>
      <p:sp>
        <p:nvSpPr>
          <p:cNvPr id="4" name="Rectangle 3"/>
          <p:cNvSpPr/>
          <p:nvPr/>
        </p:nvSpPr>
        <p:spPr>
          <a:xfrm>
            <a:off x="6172200" y="0"/>
            <a:ext cx="2971800" cy="51435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48400" y="0"/>
            <a:ext cx="2971800" cy="51435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a:xfrm>
            <a:off x="6477000" y="342900"/>
            <a:ext cx="2362200" cy="628650"/>
          </a:xfrm>
          <a:prstGeom prst="rect">
            <a:avLst/>
          </a:prstGeom>
        </p:spPr>
        <p:txBody>
          <a:bodyPr vert="horz" lIns="91440" tIns="45720" rIns="91440" bIns="45720" rtlCol="0" anchor="b" anchorCtr="0">
            <a:noAutofit/>
          </a:bodyPr>
          <a:lstStyle>
            <a:lvl1pPr algn="l" rtl="0" eaLnBrk="1" latinLnBrk="0" hangingPunct="1">
              <a:spcBef>
                <a:spcPct val="0"/>
              </a:spcBef>
              <a:buNone/>
              <a:defRPr kumimoji="0" sz="2000" b="0" kern="1200" spc="0" baseline="0">
                <a:solidFill>
                  <a:srgbClr val="C00000"/>
                </a:solidFill>
                <a:latin typeface="+mn-lt"/>
                <a:ea typeface="+mn-ea"/>
                <a:cs typeface="+mn-cs"/>
              </a:defRPr>
            </a:lvl1pPr>
          </a:lstStyle>
          <a:p>
            <a:r>
              <a:rPr lang="en-US" b="1" smtClean="0">
                <a:solidFill>
                  <a:srgbClr val="FFC000"/>
                </a:solidFill>
              </a:rPr>
              <a:t>Advanced GI Techniques</a:t>
            </a:r>
            <a:endParaRPr lang="en-US" b="1" dirty="0">
              <a:solidFill>
                <a:srgbClr val="FFC000"/>
              </a:solidFill>
            </a:endParaRPr>
          </a:p>
        </p:txBody>
      </p:sp>
      <p:sp>
        <p:nvSpPr>
          <p:cNvPr id="12" name="Text Placeholder 2"/>
          <p:cNvSpPr txBox="1">
            <a:spLocks/>
          </p:cNvSpPr>
          <p:nvPr/>
        </p:nvSpPr>
        <p:spPr>
          <a:xfrm>
            <a:off x="6477000" y="1028702"/>
            <a:ext cx="2362200" cy="3771899"/>
          </a:xfrm>
          <a:prstGeom prst="rect">
            <a:avLst/>
          </a:prstGeom>
        </p:spPr>
        <p:txBody>
          <a:bodyPr vert="horz">
            <a:normAutofit fontScale="92500"/>
          </a:bodyPr>
          <a:lstStyle>
            <a:lvl1pPr marL="0" indent="0" algn="l" rtl="0" eaLnBrk="1" latinLnBrk="0" hangingPunct="1">
              <a:lnSpc>
                <a:spcPts val="2200"/>
              </a:lnSpc>
              <a:spcBef>
                <a:spcPts val="600"/>
              </a:spcBef>
              <a:spcAft>
                <a:spcPts val="1000"/>
              </a:spcAft>
              <a:buClr>
                <a:schemeClr val="accent1"/>
              </a:buClr>
              <a:buSzPct val="76000"/>
              <a:buFont typeface="Wingdings 3"/>
              <a:buNone/>
              <a:defRPr kumimoji="0" sz="1600" kern="1200">
                <a:solidFill>
                  <a:schemeClr val="tx2"/>
                </a:solidFill>
                <a:latin typeface="+mn-lt"/>
                <a:ea typeface="+mn-ea"/>
                <a:cs typeface="+mn-cs"/>
              </a:defRPr>
            </a:lvl1pPr>
            <a:lvl2pPr marL="548640" indent="-274320" algn="l" rtl="0" eaLnBrk="1" latinLnBrk="0" hangingPunct="1">
              <a:spcBef>
                <a:spcPts val="500"/>
              </a:spcBef>
              <a:buClr>
                <a:schemeClr val="accent2"/>
              </a:buClr>
              <a:buSzPct val="76000"/>
              <a:buFont typeface="Wingdings 3"/>
              <a:buNone/>
              <a:defRPr kumimoji="0" sz="12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None/>
              <a:defRPr kumimoji="0" sz="1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None/>
              <a:defRPr kumimoji="0" sz="9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None/>
              <a:defRPr kumimoji="0" sz="9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b="1" spc="-100" dirty="0" smtClean="0">
                <a:solidFill>
                  <a:schemeClr val="bg1"/>
                </a:solidFill>
              </a:rPr>
              <a:t>Point-Based Color Bleeding</a:t>
            </a:r>
            <a:endParaRPr lang="en-US" b="1" dirty="0" smtClean="0">
              <a:solidFill>
                <a:schemeClr val="bg1"/>
              </a:solidFill>
            </a:endParaRPr>
          </a:p>
          <a:p>
            <a:r>
              <a:rPr lang="en-US" i="1" dirty="0" err="1" smtClean="0">
                <a:solidFill>
                  <a:schemeClr val="bg1"/>
                </a:solidFill>
              </a:rPr>
              <a:t>Renderman</a:t>
            </a:r>
            <a:r>
              <a:rPr lang="en-US" i="1" dirty="0" smtClean="0">
                <a:solidFill>
                  <a:schemeClr val="bg1"/>
                </a:solidFill>
              </a:rPr>
              <a:t> Renderer</a:t>
            </a:r>
            <a:r>
              <a:rPr lang="en-US" dirty="0" smtClean="0">
                <a:solidFill>
                  <a:schemeClr val="bg1"/>
                </a:solidFill>
              </a:rPr>
              <a:t/>
            </a:r>
            <a:br>
              <a:rPr lang="en-US" dirty="0" smtClean="0">
                <a:solidFill>
                  <a:schemeClr val="bg1"/>
                </a:solidFill>
              </a:rPr>
            </a:br>
            <a:r>
              <a:rPr lang="en-US" i="1" dirty="0" smtClean="0">
                <a:solidFill>
                  <a:schemeClr val="bg1"/>
                </a:solidFill>
              </a:rPr>
              <a:t>Up!</a:t>
            </a:r>
          </a:p>
          <a:p>
            <a:r>
              <a:rPr lang="en-US" dirty="0" smtClean="0">
                <a:solidFill>
                  <a:schemeClr val="bg1"/>
                </a:solidFill>
              </a:rPr>
              <a:t>First generates a direct illumination point cloud.  Uses the point cloud for lookup during rendering to approximate diffuse light bounces by adding up the contribution from other points in the cloud.</a:t>
            </a:r>
          </a:p>
          <a:p>
            <a:endParaRPr lang="en-US" dirty="0" smtClean="0">
              <a:solidFill>
                <a:schemeClr val="bg1"/>
              </a:solidFill>
            </a:endParaRPr>
          </a:p>
        </p:txBody>
      </p:sp>
      <p:sp>
        <p:nvSpPr>
          <p:cNvPr id="6" name="Slide Number Placeholder 5"/>
          <p:cNvSpPr>
            <a:spLocks noGrp="1"/>
          </p:cNvSpPr>
          <p:nvPr>
            <p:ph type="sldNum" sz="quarter" idx="4"/>
          </p:nvPr>
        </p:nvSpPr>
        <p:spPr/>
        <p:txBody>
          <a:bodyPr/>
          <a:lstStyle/>
          <a:p>
            <a:fld id="{8B09B1D7-08F4-4981-B496-0018F6D397C3}" type="slidenum">
              <a:rPr lang="en-US" smtClean="0"/>
              <a:pPr/>
              <a:t>44</a:t>
            </a:fld>
            <a:endParaRPr lang="en-US" dirty="0"/>
          </a:p>
        </p:txBody>
      </p:sp>
    </p:spTree>
    <p:extLst>
      <p:ext uri="{BB962C8B-B14F-4D97-AF65-F5344CB8AC3E}">
        <p14:creationId xmlns:p14="http://schemas.microsoft.com/office/powerpoint/2010/main" val="1377873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C000"/>
                </a:solidFill>
              </a:rPr>
              <a:t>Advanced GI Techniques</a:t>
            </a:r>
          </a:p>
        </p:txBody>
      </p:sp>
      <p:sp>
        <p:nvSpPr>
          <p:cNvPr id="3" name="Text Placeholder 2"/>
          <p:cNvSpPr>
            <a:spLocks noGrp="1"/>
          </p:cNvSpPr>
          <p:nvPr>
            <p:ph type="body" idx="2"/>
          </p:nvPr>
        </p:nvSpPr>
        <p:spPr/>
        <p:txBody>
          <a:bodyPr/>
          <a:lstStyle/>
          <a:p>
            <a:r>
              <a:rPr lang="en-US" b="1" dirty="0" smtClean="0">
                <a:solidFill>
                  <a:schemeClr val="bg1"/>
                </a:solidFill>
              </a:rPr>
              <a:t>Image Based Lighting</a:t>
            </a:r>
            <a:endParaRPr lang="en-US" dirty="0" smtClean="0">
              <a:solidFill>
                <a:schemeClr val="bg1"/>
              </a:solidFill>
            </a:endParaRPr>
          </a:p>
          <a:p>
            <a:r>
              <a:rPr lang="en-US" i="1" dirty="0" err="1" smtClean="0">
                <a:solidFill>
                  <a:schemeClr val="bg1"/>
                </a:solidFill>
              </a:rPr>
              <a:t>Sunflow</a:t>
            </a:r>
            <a:r>
              <a:rPr lang="en-US" i="1" dirty="0" smtClean="0">
                <a:solidFill>
                  <a:schemeClr val="bg1"/>
                </a:solidFill>
              </a:rPr>
              <a:t> Renderer</a:t>
            </a:r>
            <a:br>
              <a:rPr lang="en-US" i="1" dirty="0" smtClean="0">
                <a:solidFill>
                  <a:schemeClr val="bg1"/>
                </a:solidFill>
              </a:rPr>
            </a:br>
            <a:r>
              <a:rPr lang="en-US" i="1" dirty="0" smtClean="0">
                <a:solidFill>
                  <a:schemeClr val="bg1"/>
                </a:solidFill>
              </a:rPr>
              <a:t>Shiny Aliens</a:t>
            </a:r>
          </a:p>
          <a:p>
            <a:r>
              <a:rPr lang="en-US" dirty="0" smtClean="0">
                <a:solidFill>
                  <a:schemeClr val="bg1"/>
                </a:solidFill>
              </a:rPr>
              <a:t>Plot an image onto a dome or sphere, using the lighting properties of this surface to determine global illumination when rendering the scene.  </a:t>
            </a:r>
          </a:p>
        </p:txBody>
      </p:sp>
      <p:pic>
        <p:nvPicPr>
          <p:cNvPr id="2051" name="Picture 3"/>
          <p:cNvPicPr>
            <a:picLocks noGrp="1" noChangeAspect="1" noChangeArrowheads="1"/>
          </p:cNvPicPr>
          <p:nvPr>
            <p:ph sz="quarter" idx="1"/>
          </p:nvPr>
        </p:nvPicPr>
        <p:blipFill>
          <a:blip r:embed="rId3" cstate="print">
            <a:extLst>
              <a:ext uri="{28A0092B-C50C-407E-A947-70E740481C1C}">
                <a14:useLocalDpi xmlns:a14="http://schemas.microsoft.com/office/drawing/2010/main" val="0"/>
              </a:ext>
            </a:extLst>
          </a:blip>
          <a:stretch>
            <a:fillRect/>
          </a:stretch>
        </p:blipFill>
        <p:spPr bwMode="auto">
          <a:xfrm>
            <a:off x="0" y="22179"/>
            <a:ext cx="9144000" cy="5121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172200" y="0"/>
            <a:ext cx="2971800" cy="51435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3"/>
          </p:nvPr>
        </p:nvSpPr>
        <p:spPr/>
        <p:txBody>
          <a:bodyPr/>
          <a:lstStyle/>
          <a:p>
            <a:r>
              <a:rPr lang="en-US" dirty="0"/>
              <a:t>http://ict.debevec.org/~debevec/Probes/</a:t>
            </a:r>
          </a:p>
        </p:txBody>
      </p:sp>
      <p:sp>
        <p:nvSpPr>
          <p:cNvPr id="9" name="Title 1"/>
          <p:cNvSpPr txBox="1">
            <a:spLocks/>
          </p:cNvSpPr>
          <p:nvPr/>
        </p:nvSpPr>
        <p:spPr>
          <a:xfrm>
            <a:off x="6477000" y="133350"/>
            <a:ext cx="2362200" cy="628650"/>
          </a:xfrm>
          <a:prstGeom prst="rect">
            <a:avLst/>
          </a:prstGeom>
        </p:spPr>
        <p:txBody>
          <a:bodyPr vert="horz" lIns="91440" tIns="45720" rIns="91440" bIns="45720" rtlCol="0" anchor="b" anchorCtr="0">
            <a:noAutofit/>
          </a:bodyPr>
          <a:lstStyle>
            <a:lvl1pPr algn="l" rtl="0" eaLnBrk="1" latinLnBrk="0" hangingPunct="1">
              <a:spcBef>
                <a:spcPct val="0"/>
              </a:spcBef>
              <a:buNone/>
              <a:defRPr kumimoji="0" sz="2000" b="0" kern="1200" spc="0" baseline="0">
                <a:solidFill>
                  <a:srgbClr val="C00000"/>
                </a:solidFill>
                <a:latin typeface="+mn-lt"/>
                <a:ea typeface="+mn-ea"/>
                <a:cs typeface="+mn-cs"/>
              </a:defRPr>
            </a:lvl1pPr>
          </a:lstStyle>
          <a:p>
            <a:r>
              <a:rPr lang="en-US" b="1" dirty="0" smtClean="0">
                <a:solidFill>
                  <a:srgbClr val="FFC000"/>
                </a:solidFill>
              </a:rPr>
              <a:t>Advanced GI Techniques</a:t>
            </a:r>
            <a:endParaRPr lang="en-US" b="1" dirty="0">
              <a:solidFill>
                <a:srgbClr val="FFC000"/>
              </a:solidFill>
            </a:endParaRPr>
          </a:p>
        </p:txBody>
      </p:sp>
      <p:sp>
        <p:nvSpPr>
          <p:cNvPr id="10" name="Text Placeholder 2"/>
          <p:cNvSpPr txBox="1">
            <a:spLocks/>
          </p:cNvSpPr>
          <p:nvPr/>
        </p:nvSpPr>
        <p:spPr>
          <a:xfrm>
            <a:off x="6477000" y="704851"/>
            <a:ext cx="2362200" cy="3086099"/>
          </a:xfrm>
          <a:prstGeom prst="rect">
            <a:avLst/>
          </a:prstGeom>
        </p:spPr>
        <p:txBody>
          <a:bodyPr vert="horz">
            <a:normAutofit/>
          </a:bodyPr>
          <a:lstStyle>
            <a:lvl1pPr marL="0" indent="0" algn="l" rtl="0" eaLnBrk="1" latinLnBrk="0" hangingPunct="1">
              <a:lnSpc>
                <a:spcPts val="2200"/>
              </a:lnSpc>
              <a:spcBef>
                <a:spcPts val="600"/>
              </a:spcBef>
              <a:spcAft>
                <a:spcPts val="1000"/>
              </a:spcAft>
              <a:buClr>
                <a:schemeClr val="accent1"/>
              </a:buClr>
              <a:buSzPct val="76000"/>
              <a:buFont typeface="Wingdings 3"/>
              <a:buNone/>
              <a:defRPr kumimoji="0" sz="1600" kern="1200">
                <a:solidFill>
                  <a:schemeClr val="tx2"/>
                </a:solidFill>
                <a:latin typeface="+mn-lt"/>
                <a:ea typeface="+mn-ea"/>
                <a:cs typeface="+mn-cs"/>
              </a:defRPr>
            </a:lvl1pPr>
            <a:lvl2pPr marL="548640" indent="-274320" algn="l" rtl="0" eaLnBrk="1" latinLnBrk="0" hangingPunct="1">
              <a:spcBef>
                <a:spcPts val="500"/>
              </a:spcBef>
              <a:buClr>
                <a:schemeClr val="accent2"/>
              </a:buClr>
              <a:buSzPct val="76000"/>
              <a:buFont typeface="Wingdings 3"/>
              <a:buNone/>
              <a:defRPr kumimoji="0" sz="12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None/>
              <a:defRPr kumimoji="0" sz="1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None/>
              <a:defRPr kumimoji="0" sz="9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None/>
              <a:defRPr kumimoji="0" sz="9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b="1" dirty="0" smtClean="0">
                <a:solidFill>
                  <a:schemeClr val="bg1"/>
                </a:solidFill>
              </a:rPr>
              <a:t>Image Based Lighting</a:t>
            </a:r>
            <a:endParaRPr lang="en-US" dirty="0" smtClean="0">
              <a:solidFill>
                <a:schemeClr val="bg1"/>
              </a:solidFill>
            </a:endParaRPr>
          </a:p>
          <a:p>
            <a:r>
              <a:rPr lang="en-US" i="1" dirty="0" err="1" smtClean="0">
                <a:solidFill>
                  <a:schemeClr val="bg1"/>
                </a:solidFill>
              </a:rPr>
              <a:t>Sunflow</a:t>
            </a:r>
            <a:r>
              <a:rPr lang="en-US" i="1" dirty="0" smtClean="0">
                <a:solidFill>
                  <a:schemeClr val="bg1"/>
                </a:solidFill>
              </a:rPr>
              <a:t> Renderer</a:t>
            </a:r>
            <a:br>
              <a:rPr lang="en-US" i="1" dirty="0" smtClean="0">
                <a:solidFill>
                  <a:schemeClr val="bg1"/>
                </a:solidFill>
              </a:rPr>
            </a:br>
            <a:r>
              <a:rPr lang="en-US" i="1" dirty="0" smtClean="0">
                <a:solidFill>
                  <a:schemeClr val="bg1"/>
                </a:solidFill>
              </a:rPr>
              <a:t>Shiny Aliens</a:t>
            </a:r>
          </a:p>
          <a:p>
            <a:r>
              <a:rPr lang="en-US" dirty="0" smtClean="0">
                <a:solidFill>
                  <a:schemeClr val="bg1"/>
                </a:solidFill>
              </a:rPr>
              <a:t>Take a picture of a mirrored sphere in some environment, and use the color on the sphere to determine the global illumination in the scene</a:t>
            </a:r>
          </a:p>
        </p:txBody>
      </p:sp>
      <p:sp>
        <p:nvSpPr>
          <p:cNvPr id="7" name="Slide Number Placeholder 6"/>
          <p:cNvSpPr>
            <a:spLocks noGrp="1"/>
          </p:cNvSpPr>
          <p:nvPr>
            <p:ph type="sldNum" sz="quarter" idx="4"/>
          </p:nvPr>
        </p:nvSpPr>
        <p:spPr/>
        <p:txBody>
          <a:bodyPr/>
          <a:lstStyle/>
          <a:p>
            <a:fld id="{8B09B1D7-08F4-4981-B496-0018F6D397C3}" type="slidenum">
              <a:rPr lang="en-US" smtClean="0"/>
              <a:pPr/>
              <a:t>45</a:t>
            </a:fld>
            <a:endParaRPr lang="en-US" dirty="0"/>
          </a:p>
        </p:txBody>
      </p:sp>
      <p:pic>
        <p:nvPicPr>
          <p:cNvPr id="266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3638549"/>
            <a:ext cx="14478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80197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Appendix: Math concepts and equations</a:t>
            </a:r>
            <a:endParaRPr lang="en-US" dirty="0"/>
          </a:p>
        </p:txBody>
      </p:sp>
      <p:sp>
        <p:nvSpPr>
          <p:cNvPr id="8" name="Subtitle 7"/>
          <p:cNvSpPr>
            <a:spLocks noGrp="1"/>
          </p:cNvSpPr>
          <p:nvPr>
            <p:ph type="subTitle" idx="1"/>
          </p:nvPr>
        </p:nvSpPr>
        <p:spPr/>
        <p:txBody>
          <a:bodyPr/>
          <a:lstStyle/>
          <a:p>
            <a:r>
              <a:rPr lang="en-US" dirty="0" smtClean="0"/>
              <a:t>Solid angles, BRDFs</a:t>
            </a:r>
            <a:endParaRPr lang="en-US" dirty="0"/>
          </a:p>
        </p:txBody>
      </p:sp>
    </p:spTree>
    <p:extLst>
      <p:ext uri="{BB962C8B-B14F-4D97-AF65-F5344CB8AC3E}">
        <p14:creationId xmlns:p14="http://schemas.microsoft.com/office/powerpoint/2010/main" val="835363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a:xfrm>
                <a:off x="457200" y="959102"/>
                <a:ext cx="4419600" cy="3600450"/>
              </a:xfrm>
            </p:spPr>
            <p:txBody>
              <a:bodyPr>
                <a:normAutofit/>
              </a:bodyPr>
              <a:lstStyle/>
              <a:p>
                <a:pPr>
                  <a:spcAft>
                    <a:spcPts val="600"/>
                  </a:spcAft>
                </a:pPr>
                <a:r>
                  <a:rPr lang="en-US" dirty="0" smtClean="0"/>
                  <a:t>Light may arrive at a point from a range of directions (denoted as </a:t>
                </a:r>
                <a14:m>
                  <m:oMath xmlns:m="http://schemas.openxmlformats.org/officeDocument/2006/math">
                    <m:r>
                      <m:rPr>
                        <m:sty m:val="p"/>
                      </m:rPr>
                      <a:rPr lang="en-US" b="0" i="0" smtClean="0">
                        <a:latin typeface="Cambria Math"/>
                      </a:rPr>
                      <m:t>Ω</m:t>
                    </m:r>
                  </m:oMath>
                </a14:m>
                <a:r>
                  <a:rPr lang="en-US" dirty="0" smtClean="0"/>
                  <a:t>) which is often called the </a:t>
                </a:r>
                <a:r>
                  <a:rPr lang="en-US" b="1" i="1" dirty="0">
                    <a:solidFill>
                      <a:srgbClr val="C00000"/>
                    </a:solidFill>
                  </a:rPr>
                  <a:t>solid </a:t>
                </a:r>
                <a:r>
                  <a:rPr lang="en-US" b="1" i="1" dirty="0" smtClean="0">
                    <a:solidFill>
                      <a:srgbClr val="C00000"/>
                    </a:solidFill>
                  </a:rPr>
                  <a:t>angle</a:t>
                </a:r>
                <a:r>
                  <a:rPr lang="en-US" dirty="0" smtClean="0"/>
                  <a:t>, the 3D equivalent of a 2D angle</a:t>
                </a:r>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xfrm>
                <a:off x="457200" y="959102"/>
                <a:ext cx="4419600" cy="3600450"/>
              </a:xfrm>
              <a:blipFill rotWithShape="1">
                <a:blip r:embed="rId3"/>
                <a:stretch>
                  <a:fillRect l="-414" t="-846" r="-2483"/>
                </a:stretch>
              </a:blipFill>
            </p:spPr>
            <p:txBody>
              <a:bodyPr/>
              <a:lstStyle/>
              <a:p>
                <a:r>
                  <a:rPr lang="en-US">
                    <a:noFill/>
                  </a:rPr>
                  <a:t> </a:t>
                </a:r>
              </a:p>
            </p:txBody>
          </p:sp>
        </mc:Fallback>
      </mc:AlternateContent>
      <p:sp>
        <p:nvSpPr>
          <p:cNvPr id="2" name="Title 1"/>
          <p:cNvSpPr>
            <a:spLocks noGrp="1"/>
          </p:cNvSpPr>
          <p:nvPr>
            <p:ph type="title"/>
          </p:nvPr>
        </p:nvSpPr>
        <p:spPr>
          <a:xfrm>
            <a:off x="457200" y="514350"/>
            <a:ext cx="8229600" cy="457200"/>
          </a:xfrm>
        </p:spPr>
        <p:txBody>
          <a:bodyPr>
            <a:normAutofit fontScale="90000"/>
          </a:bodyPr>
          <a:lstStyle/>
          <a:p>
            <a:r>
              <a:rPr lang="en-US" dirty="0" smtClean="0"/>
              <a:t>Computing Illumination: </a:t>
            </a:r>
            <a:r>
              <a:rPr lang="en-US" b="1" dirty="0" smtClean="0"/>
              <a:t>Light Transport (1/4)</a:t>
            </a:r>
            <a:endParaRPr lang="en-US" b="1" dirty="0"/>
          </a:p>
        </p:txBody>
      </p:sp>
      <p:sp>
        <p:nvSpPr>
          <p:cNvPr id="3" name="TextBox 2"/>
          <p:cNvSpPr txBox="1"/>
          <p:nvPr/>
        </p:nvSpPr>
        <p:spPr>
          <a:xfrm>
            <a:off x="1331725" y="4428989"/>
            <a:ext cx="4387803" cy="338554"/>
          </a:xfrm>
          <a:prstGeom prst="rect">
            <a:avLst/>
          </a:prstGeom>
          <a:noFill/>
        </p:spPr>
        <p:txBody>
          <a:bodyPr wrap="none" rtlCol="0">
            <a:spAutoFit/>
          </a:bodyPr>
          <a:lstStyle/>
          <a:p>
            <a:pPr algn="r"/>
            <a:r>
              <a:rPr lang="en-US" sz="1600" i="1" baseline="30000" dirty="0" smtClean="0">
                <a:solidFill>
                  <a:prstClr val="black"/>
                </a:solidFill>
              </a:rPr>
              <a:t>1 </a:t>
            </a:r>
            <a:r>
              <a:rPr lang="en-US" sz="1600" i="1" dirty="0" smtClean="0">
                <a:solidFill>
                  <a:prstClr val="black"/>
                </a:solidFill>
              </a:rPr>
              <a:t>For the proof, consult the textbook or take cs224</a:t>
            </a:r>
            <a:endParaRPr lang="en-US" sz="1600" i="1" dirty="0">
              <a:solidFill>
                <a:prstClr val="black"/>
              </a:solidFill>
            </a:endParaRPr>
          </a:p>
        </p:txBody>
      </p:sp>
      <p:grpSp>
        <p:nvGrpSpPr>
          <p:cNvPr id="29" name="Group 28"/>
          <p:cNvGrpSpPr/>
          <p:nvPr/>
        </p:nvGrpSpPr>
        <p:grpSpPr>
          <a:xfrm>
            <a:off x="1371605" y="2473655"/>
            <a:ext cx="2693402" cy="2545143"/>
            <a:chOff x="757398" y="3326872"/>
            <a:chExt cx="2880265" cy="4172994"/>
          </a:xfrm>
        </p:grpSpPr>
        <p:sp>
          <p:nvSpPr>
            <p:cNvPr id="10" name="Oval 9"/>
            <p:cNvSpPr/>
            <p:nvPr/>
          </p:nvSpPr>
          <p:spPr>
            <a:xfrm>
              <a:off x="757398" y="5290066"/>
              <a:ext cx="2880265" cy="12547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Arc 10"/>
            <p:cNvSpPr/>
            <p:nvPr/>
          </p:nvSpPr>
          <p:spPr>
            <a:xfrm>
              <a:off x="757398" y="4299466"/>
              <a:ext cx="2880265" cy="3200400"/>
            </a:xfrm>
            <a:prstGeom prst="arc">
              <a:avLst>
                <a:gd name="adj1" fmla="val 10800000"/>
                <a:gd name="adj2"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rot="1286792">
              <a:off x="2746687" y="3326872"/>
              <a:ext cx="81334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5" name="Straight Connector 14"/>
            <p:cNvCxnSpPr>
              <a:stCxn id="13" idx="2"/>
            </p:cNvCxnSpPr>
            <p:nvPr/>
          </p:nvCxnSpPr>
          <p:spPr>
            <a:xfrm flipH="1">
              <a:off x="2189863" y="3330580"/>
              <a:ext cx="584982" cy="25722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3" idx="6"/>
            </p:cNvCxnSpPr>
            <p:nvPr/>
          </p:nvCxnSpPr>
          <p:spPr>
            <a:xfrm flipH="1">
              <a:off x="2189863" y="3627964"/>
              <a:ext cx="1342006" cy="22748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2489243" y="4376567"/>
                  <a:ext cx="483338" cy="6055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solidFill>
                              <a:prstClr val="black"/>
                            </a:solidFill>
                            <a:latin typeface="Cambria Math"/>
                          </a:rPr>
                          <m:t>Ω</m:t>
                        </m:r>
                      </m:oMath>
                    </m:oMathPara>
                  </a14:m>
                  <a:endParaRPr lang="en-US" dirty="0" smtClean="0">
                    <a:solidFill>
                      <a:prstClr val="black"/>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489243" y="4376567"/>
                  <a:ext cx="483338" cy="605553"/>
                </a:xfrm>
                <a:prstGeom prst="rect">
                  <a:avLst/>
                </a:prstGeom>
                <a:blipFill rotWithShape="1">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TextBox 6"/>
              <p:cNvSpPr txBox="1"/>
              <p:nvPr/>
            </p:nvSpPr>
            <p:spPr>
              <a:xfrm>
                <a:off x="5324946" y="990535"/>
                <a:ext cx="3352800" cy="3992247"/>
              </a:xfrm>
              <a:prstGeom prst="rect">
                <a:avLst/>
              </a:prstGeom>
              <a:noFill/>
            </p:spPr>
            <p:txBody>
              <a:bodyPr wrap="square" rtlCol="0">
                <a:spAutoFit/>
              </a:bodyPr>
              <a:lstStyle/>
              <a:p>
                <a:pPr>
                  <a:spcBef>
                    <a:spcPts val="1000"/>
                  </a:spcBef>
                  <a:spcAft>
                    <a:spcPts val="1000"/>
                  </a:spcAft>
                </a:pPr>
                <a:r>
                  <a:rPr lang="en-US" dirty="0" smtClean="0">
                    <a:solidFill>
                      <a:prstClr val="black"/>
                    </a:solidFill>
                  </a:rPr>
                  <a:t>2D angle is related to the </a:t>
                </a:r>
                <a:r>
                  <a:rPr lang="en-US" i="1" dirty="0" smtClean="0">
                    <a:solidFill>
                      <a:prstClr val="black"/>
                    </a:solidFill>
                  </a:rPr>
                  <a:t>arc length</a:t>
                </a:r>
                <a:r>
                  <a:rPr lang="en-US" dirty="0" smtClean="0">
                    <a:solidFill>
                      <a:prstClr val="black"/>
                    </a:solidFill>
                  </a:rPr>
                  <a:t>, where </a:t>
                </a:r>
                <a:r>
                  <a:rPr lang="en-US" i="1" dirty="0" smtClean="0">
                    <a:solidFill>
                      <a:prstClr val="black"/>
                    </a:solidFill>
                  </a:rPr>
                  <a:t>l</a:t>
                </a:r>
                <a:r>
                  <a:rPr lang="en-US" dirty="0" smtClean="0">
                    <a:solidFill>
                      <a:prstClr val="black"/>
                    </a:solidFill>
                  </a:rPr>
                  <a:t> is the arc length and </a:t>
                </a:r>
                <a:r>
                  <a:rPr lang="en-US" i="1" dirty="0" smtClean="0">
                    <a:solidFill>
                      <a:prstClr val="black"/>
                    </a:solidFill>
                  </a:rPr>
                  <a:t>r</a:t>
                </a:r>
                <a:r>
                  <a:rPr lang="en-US" dirty="0" smtClean="0">
                    <a:solidFill>
                      <a:prstClr val="black"/>
                    </a:solidFill>
                  </a:rPr>
                  <a:t> is the radius of the circle</a:t>
                </a:r>
              </a:p>
              <a:p>
                <a:pPr>
                  <a:spcBef>
                    <a:spcPts val="1000"/>
                  </a:spcBef>
                  <a:spcAft>
                    <a:spcPts val="1000"/>
                  </a:spcAft>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𝜃</m:t>
                      </m:r>
                      <m:r>
                        <a:rPr lang="en-US" i="1" smtClean="0">
                          <a:solidFill>
                            <a:prstClr val="black"/>
                          </a:solidFill>
                          <a:latin typeface="Cambria Math"/>
                        </a:rPr>
                        <m:t>=</m:t>
                      </m:r>
                      <m:f>
                        <m:fPr>
                          <m:ctrlPr>
                            <a:rPr lang="en-US" i="1" smtClean="0">
                              <a:solidFill>
                                <a:prstClr val="black"/>
                              </a:solidFill>
                              <a:latin typeface="Cambria Math"/>
                            </a:rPr>
                          </m:ctrlPr>
                        </m:fPr>
                        <m:num>
                          <m:r>
                            <a:rPr lang="en-US" i="1" smtClean="0">
                              <a:solidFill>
                                <a:prstClr val="black"/>
                              </a:solidFill>
                              <a:latin typeface="Cambria Math"/>
                            </a:rPr>
                            <m:t>𝑙</m:t>
                          </m:r>
                        </m:num>
                        <m:den>
                          <m:r>
                            <a:rPr lang="en-US" i="1" smtClean="0">
                              <a:solidFill>
                                <a:prstClr val="black"/>
                              </a:solidFill>
                              <a:latin typeface="Cambria Math"/>
                            </a:rPr>
                            <m:t>𝑟</m:t>
                          </m:r>
                        </m:den>
                      </m:f>
                    </m:oMath>
                  </m:oMathPara>
                </a14:m>
                <a:endParaRPr lang="en-US" dirty="0" smtClean="0">
                  <a:solidFill>
                    <a:prstClr val="black"/>
                  </a:solidFill>
                </a:endParaRPr>
              </a:p>
              <a:p>
                <a:pPr>
                  <a:spcBef>
                    <a:spcPts val="1000"/>
                  </a:spcBef>
                  <a:spcAft>
                    <a:spcPts val="1000"/>
                  </a:spcAft>
                </a:pPr>
                <a:r>
                  <a:rPr lang="en-US" dirty="0" smtClean="0">
                    <a:solidFill>
                      <a:prstClr val="black"/>
                    </a:solidFill>
                  </a:rPr>
                  <a:t>In 3D, solid angle (measured in </a:t>
                </a:r>
                <a:r>
                  <a:rPr lang="en-US" b="1" i="1" dirty="0" err="1" smtClean="0">
                    <a:solidFill>
                      <a:srgbClr val="920000"/>
                    </a:solidFill>
                  </a:rPr>
                  <a:t>steradians</a:t>
                </a:r>
                <a:r>
                  <a:rPr lang="en-US" dirty="0" smtClean="0">
                    <a:solidFill>
                      <a:prstClr val="black"/>
                    </a:solidFill>
                  </a:rPr>
                  <a:t>) is related to the </a:t>
                </a:r>
                <a:r>
                  <a:rPr lang="en-US" i="1" dirty="0" smtClean="0">
                    <a:solidFill>
                      <a:prstClr val="black"/>
                    </a:solidFill>
                  </a:rPr>
                  <a:t>surface area</a:t>
                </a:r>
                <a:r>
                  <a:rPr lang="en-US" dirty="0" smtClean="0">
                    <a:solidFill>
                      <a:prstClr val="black"/>
                    </a:solidFill>
                  </a:rPr>
                  <a:t> it cuts out, where </a:t>
                </a:r>
                <a:r>
                  <a:rPr lang="en-US" i="1" dirty="0" smtClean="0">
                    <a:solidFill>
                      <a:prstClr val="black"/>
                    </a:solidFill>
                  </a:rPr>
                  <a:t>S</a:t>
                </a:r>
                <a:r>
                  <a:rPr lang="en-US" dirty="0" smtClean="0">
                    <a:solidFill>
                      <a:prstClr val="black"/>
                    </a:solidFill>
                  </a:rPr>
                  <a:t> is the surface area and </a:t>
                </a:r>
                <a:r>
                  <a:rPr lang="en-US" i="1" dirty="0" smtClean="0">
                    <a:solidFill>
                      <a:prstClr val="black"/>
                    </a:solidFill>
                  </a:rPr>
                  <a:t>r </a:t>
                </a:r>
                <a:r>
                  <a:rPr lang="en-US" dirty="0" smtClean="0">
                    <a:solidFill>
                      <a:prstClr val="black"/>
                    </a:solidFill>
                  </a:rPr>
                  <a:t>is the radius of the sphere</a:t>
                </a:r>
                <a:r>
                  <a:rPr lang="en-US" baseline="30000" dirty="0">
                    <a:solidFill>
                      <a:prstClr val="black"/>
                    </a:solidFill>
                  </a:rPr>
                  <a:t> 1</a:t>
                </a:r>
                <a:endParaRPr lang="en-US" dirty="0" smtClean="0">
                  <a:solidFill>
                    <a:prstClr val="black"/>
                  </a:solidFill>
                </a:endParaRPr>
              </a:p>
              <a:p>
                <a:pPr>
                  <a:spcBef>
                    <a:spcPts val="1000"/>
                  </a:spcBef>
                  <a:spcAft>
                    <a:spcPts val="1000"/>
                  </a:spcAft>
                </a:pPr>
                <a14:m>
                  <m:oMathPara xmlns:m="http://schemas.openxmlformats.org/officeDocument/2006/math">
                    <m:oMathParaPr>
                      <m:jc m:val="centerGroup"/>
                    </m:oMathParaPr>
                    <m:oMath xmlns:m="http://schemas.openxmlformats.org/officeDocument/2006/math">
                      <m:r>
                        <m:rPr>
                          <m:sty m:val="p"/>
                        </m:rPr>
                        <a:rPr lang="en-US" smtClean="0">
                          <a:solidFill>
                            <a:prstClr val="black"/>
                          </a:solidFill>
                          <a:latin typeface="Cambria Math"/>
                        </a:rPr>
                        <m:t>Ω</m:t>
                      </m:r>
                      <m:r>
                        <a:rPr lang="en-US" i="1" smtClean="0">
                          <a:solidFill>
                            <a:prstClr val="black"/>
                          </a:solidFill>
                          <a:latin typeface="Cambria Math"/>
                        </a:rPr>
                        <m:t>=</m:t>
                      </m:r>
                      <m:f>
                        <m:fPr>
                          <m:ctrlPr>
                            <a:rPr lang="en-US" i="1" smtClean="0">
                              <a:solidFill>
                                <a:prstClr val="black"/>
                              </a:solidFill>
                              <a:latin typeface="Cambria Math"/>
                            </a:rPr>
                          </m:ctrlPr>
                        </m:fPr>
                        <m:num>
                          <m:r>
                            <a:rPr lang="en-US" i="1" smtClean="0">
                              <a:solidFill>
                                <a:prstClr val="black"/>
                              </a:solidFill>
                              <a:latin typeface="Cambria Math"/>
                            </a:rPr>
                            <m:t>𝑆</m:t>
                          </m:r>
                        </m:num>
                        <m:den>
                          <m:sSup>
                            <m:sSupPr>
                              <m:ctrlPr>
                                <a:rPr lang="en-US" i="1" smtClean="0">
                                  <a:solidFill>
                                    <a:prstClr val="black"/>
                                  </a:solidFill>
                                  <a:latin typeface="Cambria Math"/>
                                </a:rPr>
                              </m:ctrlPr>
                            </m:sSupPr>
                            <m:e>
                              <m:r>
                                <a:rPr lang="en-US" i="1" smtClean="0">
                                  <a:solidFill>
                                    <a:prstClr val="black"/>
                                  </a:solidFill>
                                  <a:latin typeface="Cambria Math"/>
                                </a:rPr>
                                <m:t>𝑟</m:t>
                              </m:r>
                            </m:e>
                            <m:sup>
                              <m:r>
                                <a:rPr lang="en-US" i="1" smtClean="0">
                                  <a:solidFill>
                                    <a:prstClr val="black"/>
                                  </a:solidFill>
                                  <a:latin typeface="Cambria Math"/>
                                </a:rPr>
                                <m:t>2</m:t>
                              </m:r>
                            </m:sup>
                          </m:sSup>
                        </m:den>
                      </m:f>
                    </m:oMath>
                  </m:oMathPara>
                </a14:m>
                <a:endParaRPr lang="en-US"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324946" y="990535"/>
                <a:ext cx="3352800" cy="3992247"/>
              </a:xfrm>
              <a:prstGeom prst="rect">
                <a:avLst/>
              </a:prstGeom>
              <a:blipFill rotWithShape="1">
                <a:blip r:embed="rId5"/>
                <a:stretch>
                  <a:fillRect l="-1636" t="-916"/>
                </a:stretch>
              </a:blipFill>
            </p:spPr>
            <p:txBody>
              <a:bodyPr/>
              <a:lstStyle/>
              <a:p>
                <a:r>
                  <a:rPr lang="en-US">
                    <a:noFill/>
                  </a:rPr>
                  <a:t> </a:t>
                </a:r>
              </a:p>
            </p:txBody>
          </p:sp>
        </mc:Fallback>
      </mc:AlternateContent>
      <p:sp>
        <p:nvSpPr>
          <p:cNvPr id="32" name="TextBox 31"/>
          <p:cNvSpPr txBox="1"/>
          <p:nvPr/>
        </p:nvSpPr>
        <p:spPr>
          <a:xfrm>
            <a:off x="4876800" y="4798369"/>
            <a:ext cx="4038600" cy="307777"/>
          </a:xfrm>
          <a:prstGeom prst="rect">
            <a:avLst/>
          </a:prstGeom>
          <a:noFill/>
        </p:spPr>
        <p:txBody>
          <a:bodyPr wrap="square" rtlCol="0">
            <a:spAutoFit/>
          </a:bodyPr>
          <a:lstStyle/>
          <a:p>
            <a:r>
              <a:rPr lang="en-US" sz="1400" dirty="0" smtClean="0">
                <a:solidFill>
                  <a:prstClr val="black"/>
                </a:solidFill>
              </a:rPr>
              <a:t>Image credit:  © Ben Herila, 2010</a:t>
            </a:r>
            <a:endParaRPr lang="en-US" sz="1400" dirty="0">
              <a:solidFill>
                <a:prstClr val="black"/>
              </a:solidFill>
            </a:endParaRPr>
          </a:p>
        </p:txBody>
      </p:sp>
      <p:sp>
        <p:nvSpPr>
          <p:cNvPr id="5" name="Slide Number Placeholder 4"/>
          <p:cNvSpPr>
            <a:spLocks noGrp="1"/>
          </p:cNvSpPr>
          <p:nvPr>
            <p:ph type="sldNum" sz="quarter" idx="4"/>
          </p:nvPr>
        </p:nvSpPr>
        <p:spPr/>
        <p:txBody>
          <a:bodyPr/>
          <a:lstStyle/>
          <a:p>
            <a:fld id="{8317B451-FFF9-45C2-942C-A416B41A0C42}" type="slidenum">
              <a:rPr lang="en-US" smtClean="0"/>
              <a:pPr/>
              <a:t>47</a:t>
            </a:fld>
            <a:r>
              <a:rPr lang="en-US" smtClean="0"/>
              <a:t> of 45</a:t>
            </a:r>
            <a:endParaRPr lang="en-US" dirty="0"/>
          </a:p>
        </p:txBody>
      </p:sp>
    </p:spTree>
    <p:extLst>
      <p:ext uri="{BB962C8B-B14F-4D97-AF65-F5344CB8AC3E}">
        <p14:creationId xmlns:p14="http://schemas.microsoft.com/office/powerpoint/2010/main" val="2655022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457200" y="1085850"/>
                <a:ext cx="4724400" cy="3600450"/>
              </a:xfrm>
            </p:spPr>
            <p:txBody>
              <a:bodyPr>
                <a:normAutofit fontScale="92500" lnSpcReduction="20000"/>
              </a:bodyPr>
              <a:lstStyle/>
              <a:p>
                <a:pPr>
                  <a:spcAft>
                    <a:spcPts val="600"/>
                  </a:spcAft>
                </a:pPr>
                <a:r>
                  <a:rPr lang="en-US" dirty="0" smtClean="0"/>
                  <a:t>Amount of light arriving at a surface at a certain point in time as an integral over the solid angle </a:t>
                </a:r>
                <a14:m>
                  <m:oMath xmlns:m="http://schemas.openxmlformats.org/officeDocument/2006/math">
                    <m:r>
                      <m:rPr>
                        <m:sty m:val="p"/>
                      </m:rPr>
                      <a:rPr lang="en-US" b="0" i="0" smtClean="0">
                        <a:latin typeface="Cambria Math"/>
                      </a:rPr>
                      <m:t>Ω</m:t>
                    </m:r>
                  </m:oMath>
                </a14:m>
                <a:endParaRPr lang="en-US" b="0" dirty="0" smtClean="0"/>
              </a:p>
              <a:p>
                <a:pPr>
                  <a:spcAft>
                    <a:spcPts val="600"/>
                  </a:spcAft>
                </a:pPr>
                <a:endParaRPr lang="en-US" dirty="0" smtClean="0"/>
              </a:p>
              <a:p>
                <a:pPr marL="0" indent="0">
                  <a:spcAft>
                    <a:spcPts val="600"/>
                  </a:spcAft>
                  <a:buNone/>
                </a:pPr>
                <a14:m>
                  <m:oMathPara xmlns:m="http://schemas.openxmlformats.org/officeDocument/2006/math">
                    <m:oMathParaPr>
                      <m:jc m:val="centerGroup"/>
                    </m:oMathParaPr>
                    <m:oMath xmlns:m="http://schemas.openxmlformats.org/officeDocument/2006/math">
                      <m:r>
                        <a:rPr lang="en-US" i="1" dirty="0">
                          <a:latin typeface="Cambria Math"/>
                        </a:rPr>
                        <m:t>𝐸</m:t>
                      </m:r>
                      <m:r>
                        <a:rPr lang="en-US" i="1" dirty="0">
                          <a:latin typeface="Cambria Math"/>
                        </a:rPr>
                        <m:t>=</m:t>
                      </m:r>
                      <m:nary>
                        <m:naryPr>
                          <m:supHide m:val="on"/>
                          <m:ctrlPr>
                            <a:rPr lang="en-US" i="1" dirty="0">
                              <a:latin typeface="Cambria Math"/>
                            </a:rPr>
                          </m:ctrlPr>
                        </m:naryPr>
                        <m:sub>
                          <m:r>
                            <a:rPr lang="en-US" i="1" dirty="0">
                              <a:latin typeface="Cambria Math"/>
                            </a:rPr>
                            <m:t>𝐴</m:t>
                          </m:r>
                        </m:sub>
                        <m:sup/>
                        <m:e>
                          <m:nary>
                            <m:naryPr>
                              <m:supHide m:val="on"/>
                              <m:ctrlPr>
                                <a:rPr lang="en-US" i="1" dirty="0">
                                  <a:latin typeface="Cambria Math"/>
                                </a:rPr>
                              </m:ctrlPr>
                            </m:naryPr>
                            <m:sub>
                              <m:r>
                                <a:rPr lang="en-US" i="1" dirty="0">
                                  <a:latin typeface="Cambria Math"/>
                                </a:rPr>
                                <m:t>𝜔</m:t>
                              </m:r>
                              <m:r>
                                <a:rPr lang="en-US" i="1" dirty="0">
                                  <a:latin typeface="Cambria Math"/>
                                </a:rPr>
                                <m:t>∈</m:t>
                              </m:r>
                              <m:r>
                                <m:rPr>
                                  <m:sty m:val="p"/>
                                </m:rPr>
                                <a:rPr lang="en-US" i="1" dirty="0">
                                  <a:latin typeface="Cambria Math"/>
                                </a:rPr>
                                <m:t>Ω</m:t>
                              </m:r>
                            </m:sub>
                            <m:sup/>
                            <m:e>
                              <m:r>
                                <a:rPr lang="en-US" i="1" dirty="0">
                                  <a:latin typeface="Cambria Math"/>
                                </a:rPr>
                                <m:t>𝐿</m:t>
                              </m:r>
                              <m:d>
                                <m:dPr>
                                  <m:ctrlPr>
                                    <a:rPr lang="en-US" i="1" dirty="0">
                                      <a:latin typeface="Cambria Math"/>
                                    </a:rPr>
                                  </m:ctrlPr>
                                </m:dPr>
                                <m:e>
                                  <m:r>
                                    <a:rPr lang="en-US" i="1" dirty="0" smtClean="0">
                                      <a:latin typeface="Cambria Math"/>
                                    </a:rPr>
                                    <m:t>𝑡</m:t>
                                  </m:r>
                                  <m:r>
                                    <a:rPr lang="en-US" i="1" dirty="0" smtClean="0">
                                      <a:latin typeface="Cambria Math"/>
                                    </a:rPr>
                                    <m:t>,</m:t>
                                  </m:r>
                                  <m:r>
                                    <a:rPr lang="en-US" i="1" dirty="0">
                                      <a:latin typeface="Cambria Math"/>
                                    </a:rPr>
                                    <m:t>𝑥</m:t>
                                  </m:r>
                                  <m:r>
                                    <a:rPr lang="en-US" i="1" dirty="0">
                                      <a:latin typeface="Cambria Math"/>
                                    </a:rPr>
                                    <m:t>,</m:t>
                                  </m:r>
                                  <m:r>
                                    <a:rPr lang="en-US" i="1" dirty="0">
                                      <a:latin typeface="Cambria Math"/>
                                    </a:rPr>
                                    <m:t>𝑦</m:t>
                                  </m:r>
                                  <m:r>
                                    <a:rPr lang="en-US" i="1" dirty="0">
                                      <a:latin typeface="Cambria Math"/>
                                    </a:rPr>
                                    <m:t>,</m:t>
                                  </m:r>
                                  <m:r>
                                    <a:rPr lang="en-US" i="1" dirty="0">
                                      <a:latin typeface="Cambria Math"/>
                                    </a:rPr>
                                    <m:t>𝜔</m:t>
                                  </m:r>
                                  <m:r>
                                    <a:rPr lang="en-US" i="1" dirty="0">
                                      <a:latin typeface="Cambria Math"/>
                                    </a:rPr>
                                    <m:t>,</m:t>
                                  </m:r>
                                  <m:r>
                                    <a:rPr lang="en-US" i="1" dirty="0">
                                      <a:latin typeface="Cambria Math"/>
                                    </a:rPr>
                                    <m:t>𝜆</m:t>
                                  </m:r>
                                </m:e>
                              </m:d>
                              <m:r>
                                <a:rPr lang="en-US" i="1" dirty="0">
                                  <a:latin typeface="Cambria Math"/>
                                </a:rPr>
                                <m:t>|</m:t>
                              </m:r>
                              <m:r>
                                <a:rPr lang="en-US" i="1" dirty="0">
                                  <a:latin typeface="Cambria Math"/>
                                </a:rPr>
                                <m:t>𝜔</m:t>
                              </m:r>
                              <m:r>
                                <a:rPr lang="en-US" i="1" dirty="0">
                                  <a:latin typeface="Cambria Math"/>
                                </a:rPr>
                                <m:t>⋅</m:t>
                              </m:r>
                              <m:r>
                                <a:rPr lang="en-US" b="1" i="1" dirty="0">
                                  <a:latin typeface="Cambria Math"/>
                                </a:rPr>
                                <m:t>𝐧</m:t>
                              </m:r>
                              <m:r>
                                <a:rPr lang="en-US" i="1" dirty="0">
                                  <a:latin typeface="Cambria Math"/>
                                </a:rPr>
                                <m:t>|</m:t>
                              </m:r>
                              <m:r>
                                <a:rPr lang="en-US" i="1" dirty="0">
                                  <a:latin typeface="Cambria Math"/>
                                </a:rPr>
                                <m:t>𝑑</m:t>
                              </m:r>
                              <m:r>
                                <a:rPr lang="en-US" i="1" dirty="0">
                                  <a:latin typeface="Cambria Math"/>
                                </a:rPr>
                                <m:t>𝜔</m:t>
                              </m:r>
                            </m:e>
                          </m:nary>
                          <m:r>
                            <a:rPr lang="en-US" i="1" dirty="0">
                              <a:latin typeface="Cambria Math"/>
                            </a:rPr>
                            <m:t>𝑑𝐴</m:t>
                          </m:r>
                        </m:e>
                      </m:nary>
                    </m:oMath>
                  </m:oMathPara>
                </a14:m>
                <a:endParaRPr lang="en-US" i="1" dirty="0">
                  <a:latin typeface="Cambria Math"/>
                </a:endParaRPr>
              </a:p>
              <a:p>
                <a:pPr>
                  <a:spcAft>
                    <a:spcPts val="600"/>
                  </a:spcAft>
                </a:pPr>
                <a:endParaRPr lang="en-US" dirty="0" smtClean="0"/>
              </a:p>
              <a:p>
                <a:pPr>
                  <a:spcAft>
                    <a:spcPts val="600"/>
                  </a:spcAft>
                </a:pPr>
                <a:r>
                  <a:rPr lang="en-US" dirty="0" smtClean="0"/>
                  <a:t>This measure of light energy is known as </a:t>
                </a:r>
                <a:r>
                  <a:rPr lang="en-US" i="1" dirty="0" smtClean="0"/>
                  <a:t>irradiance</a:t>
                </a:r>
              </a:p>
              <a:p>
                <a:pPr>
                  <a:spcAft>
                    <a:spcPts val="600"/>
                  </a:spcAft>
                </a:pPr>
                <a:r>
                  <a:rPr lang="en-US" dirty="0" smtClean="0"/>
                  <a:t>Let’s break the integral down…</a:t>
                </a:r>
                <a:r>
                  <a:rPr lang="en-US" dirty="0"/>
                  <a:t/>
                </a:r>
                <a:br>
                  <a:rPr lang="en-US" dirty="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457200" y="1447800"/>
                <a:ext cx="4724400" cy="4800600"/>
              </a:xfrm>
              <a:blipFill rotWithShape="1">
                <a:blip r:embed="rId3" cstate="print"/>
                <a:stretch>
                  <a:fillRect l="-387" t="-635" r="-1806"/>
                </a:stretch>
              </a:blipFill>
            </p:spPr>
            <p:txBody>
              <a:bodyPr/>
              <a:lstStyle/>
              <a:p>
                <a:r>
                  <a:rPr lang="en-US">
                    <a:noFill/>
                  </a:rPr>
                  <a:t> </a:t>
                </a:r>
              </a:p>
            </p:txBody>
          </p:sp>
        </mc:Fallback>
      </mc:AlternateContent>
      <p:sp>
        <p:nvSpPr>
          <p:cNvPr id="5" name="Title 4"/>
          <p:cNvSpPr>
            <a:spLocks noGrp="1"/>
          </p:cNvSpPr>
          <p:nvPr>
            <p:ph type="title"/>
          </p:nvPr>
        </p:nvSpPr>
        <p:spPr/>
        <p:txBody>
          <a:bodyPr>
            <a:normAutofit fontScale="90000"/>
          </a:bodyPr>
          <a:lstStyle/>
          <a:p>
            <a:r>
              <a:rPr lang="en-US" dirty="0"/>
              <a:t>Computing </a:t>
            </a:r>
            <a:r>
              <a:rPr lang="en-US" dirty="0" smtClean="0"/>
              <a:t>Illumination: </a:t>
            </a:r>
            <a:r>
              <a:rPr lang="en-US" b="1" dirty="0"/>
              <a:t>Light </a:t>
            </a:r>
            <a:r>
              <a:rPr lang="en-US" b="1" dirty="0" smtClean="0"/>
              <a:t>Transport (2/4)</a:t>
            </a:r>
            <a:endParaRPr lang="en-US" dirty="0"/>
          </a:p>
        </p:txBody>
      </p:sp>
      <p:grpSp>
        <p:nvGrpSpPr>
          <p:cNvPr id="10" name="Group 9"/>
          <p:cNvGrpSpPr/>
          <p:nvPr/>
        </p:nvGrpSpPr>
        <p:grpSpPr>
          <a:xfrm>
            <a:off x="5559341" y="398344"/>
            <a:ext cx="3178940" cy="4246074"/>
            <a:chOff x="5559340" y="805934"/>
            <a:chExt cx="3178939" cy="4680466"/>
          </a:xfrm>
        </p:grpSpPr>
        <p:sp>
          <p:nvSpPr>
            <p:cNvPr id="11" name="Trapezoid 10"/>
            <p:cNvSpPr/>
            <p:nvPr/>
          </p:nvSpPr>
          <p:spPr>
            <a:xfrm>
              <a:off x="6438900" y="3657600"/>
              <a:ext cx="1120265" cy="466174"/>
            </a:xfrm>
            <a:prstGeom prst="trapezoid">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5559341" y="3276600"/>
              <a:ext cx="2880265" cy="12547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Arc 12"/>
            <p:cNvSpPr/>
            <p:nvPr/>
          </p:nvSpPr>
          <p:spPr>
            <a:xfrm>
              <a:off x="5559341" y="2286000"/>
              <a:ext cx="2880265" cy="3200400"/>
            </a:xfrm>
            <a:prstGeom prst="arc">
              <a:avLst>
                <a:gd name="adj1" fmla="val 10800000"/>
                <a:gd name="adj2"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TextBox 13"/>
            <p:cNvSpPr txBox="1"/>
            <p:nvPr/>
          </p:nvSpPr>
          <p:spPr>
            <a:xfrm>
              <a:off x="5559340" y="4583668"/>
              <a:ext cx="2880264" cy="492443"/>
            </a:xfrm>
            <a:prstGeom prst="rect">
              <a:avLst/>
            </a:prstGeom>
            <a:noFill/>
          </p:spPr>
          <p:txBody>
            <a:bodyPr wrap="square" rtlCol="0">
              <a:spAutoFit/>
            </a:bodyPr>
            <a:lstStyle/>
            <a:p>
              <a:pPr algn="ctr"/>
              <a:r>
                <a:rPr lang="en-US" i="1" dirty="0" smtClean="0">
                  <a:solidFill>
                    <a:prstClr val="black"/>
                  </a:solidFill>
                </a:rPr>
                <a:t>illuminating hemisphere</a:t>
              </a:r>
              <a:endParaRPr lang="en-US" i="1" dirty="0">
                <a:solidFill>
                  <a:prstClr val="black"/>
                </a:solidFill>
              </a:endParaRPr>
            </a:p>
          </p:txBody>
        </p:sp>
        <p:sp>
          <p:nvSpPr>
            <p:cNvPr id="15" name="Oval 14"/>
            <p:cNvSpPr/>
            <p:nvPr/>
          </p:nvSpPr>
          <p:spPr>
            <a:xfrm rot="1286792">
              <a:off x="7548630" y="1313406"/>
              <a:ext cx="81334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rot="1286792">
              <a:off x="7298224" y="2498557"/>
              <a:ext cx="418337" cy="2147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7" name="Straight Connector 16"/>
            <p:cNvCxnSpPr>
              <a:stCxn id="15" idx="2"/>
            </p:cNvCxnSpPr>
            <p:nvPr/>
          </p:nvCxnSpPr>
          <p:spPr>
            <a:xfrm flipH="1">
              <a:off x="6991806" y="1317114"/>
              <a:ext cx="584982" cy="25722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5" idx="6"/>
            </p:cNvCxnSpPr>
            <p:nvPr/>
          </p:nvCxnSpPr>
          <p:spPr>
            <a:xfrm flipH="1">
              <a:off x="6991806" y="1614498"/>
              <a:ext cx="1342006" cy="22748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7758773" y="1279490"/>
                  <a:ext cx="393056"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solidFill>
                              <a:prstClr val="black"/>
                            </a:solidFill>
                            <a:latin typeface="Cambria Math"/>
                          </a:rPr>
                          <m:t>Ω</m:t>
                        </m:r>
                      </m:oMath>
                    </m:oMathPara>
                  </a14:m>
                  <a:endParaRPr lang="en-US" dirty="0" smtClean="0">
                    <a:solidFill>
                      <a:prstClr val="black"/>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7758772" y="1279490"/>
                  <a:ext cx="393056" cy="369332"/>
                </a:xfrm>
                <a:prstGeom prst="rect">
                  <a:avLst/>
                </a:prstGeom>
                <a:blipFill rotWithShape="1">
                  <a:blip r:embed="rId4"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7900934" y="805934"/>
                  <a:ext cx="837345"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𝜔</m:t>
                        </m:r>
                        <m:r>
                          <a:rPr lang="en-US" i="1" smtClean="0">
                            <a:solidFill>
                              <a:prstClr val="black"/>
                            </a:solidFill>
                            <a:latin typeface="Cambria Math"/>
                          </a:rPr>
                          <m:t>∈</m:t>
                        </m:r>
                        <m:r>
                          <m:rPr>
                            <m:sty m:val="p"/>
                          </m:rPr>
                          <a:rPr lang="en-US" smtClean="0">
                            <a:solidFill>
                              <a:prstClr val="black"/>
                            </a:solidFill>
                            <a:latin typeface="Cambria Math"/>
                          </a:rPr>
                          <m:t>Ω</m:t>
                        </m:r>
                      </m:oMath>
                    </m:oMathPara>
                  </a14:m>
                  <a:endParaRPr lang="en-US" dirty="0">
                    <a:solidFill>
                      <a:prstClr val="black"/>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7900934" y="805934"/>
                  <a:ext cx="837344" cy="369332"/>
                </a:xfrm>
                <a:prstGeom prst="rect">
                  <a:avLst/>
                </a:prstGeom>
                <a:blipFill rotWithShape="1">
                  <a:blip r:embed="rId5"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483872" y="3629026"/>
                  <a:ext cx="517129"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a:rPr>
                          <m:t>𝑑𝐴</m:t>
                        </m:r>
                      </m:oMath>
                    </m:oMathPara>
                  </a14:m>
                  <a:endParaRPr lang="en-US" dirty="0">
                    <a:solidFill>
                      <a:prstClr val="black"/>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7483871" y="3629025"/>
                  <a:ext cx="517129" cy="369332"/>
                </a:xfrm>
                <a:prstGeom prst="rect">
                  <a:avLst/>
                </a:prstGeom>
                <a:blipFill rotWithShape="1">
                  <a:blip r:embed="rId6" cstate="print"/>
                  <a:stretch>
                    <a:fillRect/>
                  </a:stretch>
                </a:blipFill>
              </p:spPr>
              <p:txBody>
                <a:bodyPr/>
                <a:lstStyle/>
                <a:p>
                  <a:r>
                    <a:rPr lang="en-US">
                      <a:noFill/>
                    </a:rPr>
                    <a:t> </a:t>
                  </a:r>
                </a:p>
              </p:txBody>
            </p:sp>
          </mc:Fallback>
        </mc:AlternateContent>
        <p:cxnSp>
          <p:nvCxnSpPr>
            <p:cNvPr id="22" name="Straight Arrow Connector 21"/>
            <p:cNvCxnSpPr/>
            <p:nvPr/>
          </p:nvCxnSpPr>
          <p:spPr>
            <a:xfrm flipH="1" flipV="1">
              <a:off x="6991806" y="1614498"/>
              <a:ext cx="9525" cy="2274842"/>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676553" y="1641441"/>
                  <a:ext cx="378629"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smtClean="0">
                            <a:solidFill>
                              <a:prstClr val="black"/>
                            </a:solidFill>
                            <a:latin typeface="Cambria Math"/>
                          </a:rPr>
                          <m:t>𝐧</m:t>
                        </m:r>
                      </m:oMath>
                    </m:oMathPara>
                  </a14:m>
                  <a:endParaRPr lang="en-US" b="1" dirty="0">
                    <a:solidFill>
                      <a:prstClr val="black"/>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676553" y="1641440"/>
                  <a:ext cx="391453" cy="369332"/>
                </a:xfrm>
                <a:prstGeom prst="rect">
                  <a:avLst/>
                </a:prstGeom>
                <a:blipFill rotWithShape="1">
                  <a:blip r:embed="rId7" cstate="print"/>
                  <a:stretch>
                    <a:fillRect/>
                  </a:stretch>
                </a:blipFill>
              </p:spPr>
              <p:txBody>
                <a:bodyPr/>
                <a:lstStyle/>
                <a:p>
                  <a:r>
                    <a:rPr lang="en-US">
                      <a:noFill/>
                    </a:rPr>
                    <a:t> </a:t>
                  </a:r>
                </a:p>
              </p:txBody>
            </p:sp>
          </mc:Fallback>
        </mc:AlternateContent>
        <p:cxnSp>
          <p:nvCxnSpPr>
            <p:cNvPr id="24" name="Straight Arrow Connector 23"/>
            <p:cNvCxnSpPr/>
            <p:nvPr/>
          </p:nvCxnSpPr>
          <p:spPr>
            <a:xfrm flipH="1">
              <a:off x="6991806" y="885386"/>
              <a:ext cx="948082" cy="3003954"/>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343650" y="4191000"/>
              <a:ext cx="648156"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6343650" y="3842266"/>
              <a:ext cx="95250" cy="34873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438900" y="3860765"/>
              <a:ext cx="55290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1" idx="2"/>
            </p:cNvCxnSpPr>
            <p:nvPr/>
          </p:nvCxnSpPr>
          <p:spPr>
            <a:xfrm flipH="1" flipV="1">
              <a:off x="6991806" y="3890688"/>
              <a:ext cx="7227" cy="2330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118211" y="3842266"/>
              <a:ext cx="290464" cy="492443"/>
            </a:xfrm>
            <a:prstGeom prst="rect">
              <a:avLst/>
            </a:prstGeom>
            <a:noFill/>
          </p:spPr>
          <p:txBody>
            <a:bodyPr wrap="none" rtlCol="0">
              <a:spAutoFit/>
            </a:bodyPr>
            <a:lstStyle/>
            <a:p>
              <a:r>
                <a:rPr lang="en-US" i="1" dirty="0" smtClean="0">
                  <a:solidFill>
                    <a:prstClr val="black"/>
                  </a:solidFill>
                </a:rPr>
                <a:t>y</a:t>
              </a:r>
              <a:endParaRPr lang="en-US" i="1" dirty="0">
                <a:solidFill>
                  <a:prstClr val="black"/>
                </a:solidFill>
              </a:endParaRPr>
            </a:p>
          </p:txBody>
        </p:sp>
        <p:sp>
          <p:nvSpPr>
            <p:cNvPr id="30" name="TextBox 29"/>
            <p:cNvSpPr txBox="1"/>
            <p:nvPr/>
          </p:nvSpPr>
          <p:spPr>
            <a:xfrm>
              <a:off x="6586622" y="4114800"/>
              <a:ext cx="288862" cy="492443"/>
            </a:xfrm>
            <a:prstGeom prst="rect">
              <a:avLst/>
            </a:prstGeom>
            <a:noFill/>
          </p:spPr>
          <p:txBody>
            <a:bodyPr wrap="none" rtlCol="0">
              <a:spAutoFit/>
            </a:bodyPr>
            <a:lstStyle/>
            <a:p>
              <a:r>
                <a:rPr lang="en-US" i="1" dirty="0" smtClean="0">
                  <a:solidFill>
                    <a:prstClr val="black"/>
                  </a:solidFill>
                </a:rPr>
                <a:t>x</a:t>
              </a:r>
              <a:endParaRPr lang="en-US" i="1" dirty="0">
                <a:solidFill>
                  <a:prstClr val="black"/>
                </a:solidFill>
              </a:endParaRPr>
            </a:p>
          </p:txBody>
        </p:sp>
      </p:grpSp>
      <p:sp>
        <p:nvSpPr>
          <p:cNvPr id="31" name="TextBox 30"/>
          <p:cNvSpPr txBox="1"/>
          <p:nvPr/>
        </p:nvSpPr>
        <p:spPr>
          <a:xfrm>
            <a:off x="4876800" y="4798369"/>
            <a:ext cx="4038600" cy="307777"/>
          </a:xfrm>
          <a:prstGeom prst="rect">
            <a:avLst/>
          </a:prstGeom>
          <a:noFill/>
        </p:spPr>
        <p:txBody>
          <a:bodyPr wrap="square" rtlCol="0">
            <a:spAutoFit/>
          </a:bodyPr>
          <a:lstStyle/>
          <a:p>
            <a:r>
              <a:rPr lang="en-US" sz="1400" dirty="0" smtClean="0">
                <a:solidFill>
                  <a:prstClr val="black"/>
                </a:solidFill>
              </a:rPr>
              <a:t>Image credit:  © Ben Herila, 2010</a:t>
            </a:r>
            <a:endParaRPr lang="en-US" sz="1400" dirty="0">
              <a:solidFill>
                <a:prstClr val="black"/>
              </a:solidFill>
            </a:endParaRPr>
          </a:p>
        </p:txBody>
      </p:sp>
      <p:sp>
        <p:nvSpPr>
          <p:cNvPr id="2" name="Slide Number Placeholder 1"/>
          <p:cNvSpPr>
            <a:spLocks noGrp="1"/>
          </p:cNvSpPr>
          <p:nvPr>
            <p:ph type="sldNum" sz="quarter" idx="4"/>
          </p:nvPr>
        </p:nvSpPr>
        <p:spPr/>
        <p:txBody>
          <a:bodyPr/>
          <a:lstStyle/>
          <a:p>
            <a:fld id="{8B09B1D7-08F4-4981-B496-0018F6D397C3}" type="slidenum">
              <a:rPr lang="en-US" smtClean="0"/>
              <a:pPr/>
              <a:t>48</a:t>
            </a:fld>
            <a:r>
              <a:rPr lang="en-US" smtClean="0"/>
              <a:t> of 45</a:t>
            </a:r>
            <a:endParaRPr lang="en-US" dirty="0"/>
          </a:p>
        </p:txBody>
      </p:sp>
    </p:spTree>
    <p:extLst>
      <p:ext uri="{BB962C8B-B14F-4D97-AF65-F5344CB8AC3E}">
        <p14:creationId xmlns:p14="http://schemas.microsoft.com/office/powerpoint/2010/main" val="2592992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457200" y="1085850"/>
                <a:ext cx="4953000" cy="3600450"/>
              </a:xfrm>
            </p:spPr>
            <p:txBody>
              <a:bodyPr>
                <a:normAutofit fontScale="85000" lnSpcReduction="20000"/>
              </a:bodyPr>
              <a:lstStyle/>
              <a:p>
                <a:pPr marL="0" indent="0">
                  <a:spcAft>
                    <a:spcPts val="600"/>
                  </a:spcAft>
                  <a:buNone/>
                </a:pPr>
                <a14:m>
                  <m:oMathPara xmlns:m="http://schemas.openxmlformats.org/officeDocument/2006/math">
                    <m:oMathParaPr>
                      <m:jc m:val="centerGroup"/>
                    </m:oMathParaPr>
                    <m:oMath xmlns:m="http://schemas.openxmlformats.org/officeDocument/2006/math">
                      <m:r>
                        <a:rPr lang="en-US" i="1" dirty="0" smtClean="0">
                          <a:latin typeface="Cambria Math"/>
                        </a:rPr>
                        <m:t>𝐸</m:t>
                      </m:r>
                      <m:r>
                        <a:rPr lang="en-US" i="1" dirty="0" smtClean="0">
                          <a:latin typeface="Cambria Math"/>
                        </a:rPr>
                        <m:t>=</m:t>
                      </m:r>
                      <m:nary>
                        <m:naryPr>
                          <m:supHide m:val="on"/>
                          <m:ctrlPr>
                            <a:rPr lang="en-US" i="1" dirty="0">
                              <a:latin typeface="Cambria Math"/>
                            </a:rPr>
                          </m:ctrlPr>
                        </m:naryPr>
                        <m:sub>
                          <m:r>
                            <a:rPr lang="en-US" i="1" dirty="0">
                              <a:latin typeface="Cambria Math"/>
                            </a:rPr>
                            <m:t>𝐴</m:t>
                          </m:r>
                        </m:sub>
                        <m:sup/>
                        <m:e>
                          <m:nary>
                            <m:naryPr>
                              <m:supHide m:val="on"/>
                              <m:ctrlPr>
                                <a:rPr lang="en-US" i="1" dirty="0">
                                  <a:latin typeface="Cambria Math"/>
                                </a:rPr>
                              </m:ctrlPr>
                            </m:naryPr>
                            <m:sub>
                              <m:r>
                                <a:rPr lang="en-US" i="1" dirty="0">
                                  <a:latin typeface="Cambria Math"/>
                                </a:rPr>
                                <m:t>𝜔</m:t>
                              </m:r>
                              <m:r>
                                <a:rPr lang="en-US" i="1" dirty="0">
                                  <a:latin typeface="Cambria Math"/>
                                </a:rPr>
                                <m:t>∈</m:t>
                              </m:r>
                              <m:r>
                                <m:rPr>
                                  <m:sty m:val="p"/>
                                </m:rPr>
                                <a:rPr lang="en-US" i="1" dirty="0">
                                  <a:latin typeface="Cambria Math"/>
                                </a:rPr>
                                <m:t>Ω</m:t>
                              </m:r>
                            </m:sub>
                            <m:sup/>
                            <m:e>
                              <m:r>
                                <a:rPr lang="en-US" i="1" dirty="0">
                                  <a:latin typeface="Cambria Math"/>
                                </a:rPr>
                                <m:t>𝐿</m:t>
                              </m:r>
                              <m:d>
                                <m:dPr>
                                  <m:ctrlPr>
                                    <a:rPr lang="en-US" i="1" dirty="0">
                                      <a:latin typeface="Cambria Math"/>
                                    </a:rPr>
                                  </m:ctrlPr>
                                </m:dPr>
                                <m:e>
                                  <m:r>
                                    <a:rPr lang="en-US" i="1" dirty="0">
                                      <a:latin typeface="Cambria Math"/>
                                    </a:rPr>
                                    <m:t>𝑡</m:t>
                                  </m:r>
                                  <m:r>
                                    <a:rPr lang="en-US" i="1" dirty="0">
                                      <a:latin typeface="Cambria Math"/>
                                    </a:rPr>
                                    <m:t>,</m:t>
                                  </m:r>
                                  <m:r>
                                    <a:rPr lang="en-US" i="1" dirty="0">
                                      <a:latin typeface="Cambria Math"/>
                                    </a:rPr>
                                    <m:t>𝑥</m:t>
                                  </m:r>
                                  <m:r>
                                    <a:rPr lang="en-US" i="1" dirty="0">
                                      <a:latin typeface="Cambria Math"/>
                                    </a:rPr>
                                    <m:t>,</m:t>
                                  </m:r>
                                  <m:r>
                                    <a:rPr lang="en-US" i="1" dirty="0">
                                      <a:latin typeface="Cambria Math"/>
                                    </a:rPr>
                                    <m:t>𝑦</m:t>
                                  </m:r>
                                  <m:r>
                                    <a:rPr lang="en-US" i="1" dirty="0">
                                      <a:latin typeface="Cambria Math"/>
                                    </a:rPr>
                                    <m:t>,</m:t>
                                  </m:r>
                                  <m:r>
                                    <a:rPr lang="en-US" i="1" dirty="0">
                                      <a:latin typeface="Cambria Math"/>
                                    </a:rPr>
                                    <m:t>𝜔</m:t>
                                  </m:r>
                                  <m:r>
                                    <a:rPr lang="en-US" i="1" dirty="0">
                                      <a:latin typeface="Cambria Math"/>
                                    </a:rPr>
                                    <m:t>,</m:t>
                                  </m:r>
                                  <m:r>
                                    <a:rPr lang="en-US" i="1" dirty="0">
                                      <a:latin typeface="Cambria Math"/>
                                    </a:rPr>
                                    <m:t>𝜆</m:t>
                                  </m:r>
                                </m:e>
                              </m:d>
                              <m:r>
                                <a:rPr lang="en-US" i="1" dirty="0">
                                  <a:latin typeface="Cambria Math"/>
                                </a:rPr>
                                <m:t>|</m:t>
                              </m:r>
                              <m:r>
                                <a:rPr lang="en-US" i="1" dirty="0">
                                  <a:latin typeface="Cambria Math"/>
                                </a:rPr>
                                <m:t>𝜔</m:t>
                              </m:r>
                              <m:r>
                                <a:rPr lang="en-US" i="1" dirty="0">
                                  <a:latin typeface="Cambria Math"/>
                                </a:rPr>
                                <m:t>⋅</m:t>
                              </m:r>
                              <m:r>
                                <a:rPr lang="en-US" b="1" i="1" dirty="0">
                                  <a:latin typeface="Cambria Math"/>
                                </a:rPr>
                                <m:t>𝐧</m:t>
                              </m:r>
                              <m:r>
                                <a:rPr lang="en-US" i="1" dirty="0">
                                  <a:latin typeface="Cambria Math"/>
                                </a:rPr>
                                <m:t>|</m:t>
                              </m:r>
                              <m:r>
                                <a:rPr lang="en-US" i="1" dirty="0">
                                  <a:latin typeface="Cambria Math"/>
                                </a:rPr>
                                <m:t>𝑑</m:t>
                              </m:r>
                              <m:r>
                                <a:rPr lang="en-US" i="1" dirty="0">
                                  <a:latin typeface="Cambria Math"/>
                                </a:rPr>
                                <m:t>𝜔</m:t>
                              </m:r>
                            </m:e>
                          </m:nary>
                          <m:r>
                            <a:rPr lang="en-US" i="1" dirty="0">
                              <a:latin typeface="Cambria Math"/>
                            </a:rPr>
                            <m:t>𝑑𝐴</m:t>
                          </m:r>
                        </m:e>
                      </m:nary>
                    </m:oMath>
                  </m:oMathPara>
                </a14:m>
                <a:endParaRPr lang="en-US" i="1" dirty="0" smtClean="0">
                  <a:latin typeface="Cambria Math"/>
                </a:endParaRPr>
              </a:p>
              <a:p>
                <a:pPr>
                  <a:spcAft>
                    <a:spcPts val="600"/>
                  </a:spcAft>
                </a:pPr>
                <a:endParaRPr lang="en-US" b="0" i="0" dirty="0" smtClean="0">
                  <a:latin typeface="Cambria Math"/>
                </a:endParaRPr>
              </a:p>
              <a:p>
                <a:pPr>
                  <a:spcAft>
                    <a:spcPts val="600"/>
                  </a:spcAft>
                </a:pPr>
                <a14:m>
                  <m:oMath xmlns:m="http://schemas.openxmlformats.org/officeDocument/2006/math">
                    <m:r>
                      <m:rPr>
                        <m:sty m:val="p"/>
                      </m:rPr>
                      <a:rPr lang="en-US" b="0" i="0" smtClean="0">
                        <a:latin typeface="Cambria Math"/>
                      </a:rPr>
                      <m:t>Ω</m:t>
                    </m:r>
                  </m:oMath>
                </a14:m>
                <a:r>
                  <a:rPr lang="en-US" i="1" dirty="0" smtClean="0">
                    <a:latin typeface="Cambria Math"/>
                  </a:rPr>
                  <a:t> </a:t>
                </a:r>
                <a:r>
                  <a:rPr lang="en-US" dirty="0" smtClean="0"/>
                  <a:t>is the solid angle, which includes all directions of incoming light</a:t>
                </a:r>
                <a:endParaRPr lang="en-US" i="1" dirty="0" smtClean="0">
                  <a:latin typeface="Cambria Math"/>
                </a:endParaRPr>
              </a:p>
              <a:p>
                <a:pPr>
                  <a:spcAft>
                    <a:spcPts val="600"/>
                  </a:spcAft>
                </a:pPr>
                <a14:m>
                  <m:oMath xmlns:m="http://schemas.openxmlformats.org/officeDocument/2006/math">
                    <m:r>
                      <a:rPr lang="en-US" i="1">
                        <a:latin typeface="Cambria Math"/>
                      </a:rPr>
                      <m:t>𝜔</m:t>
                    </m:r>
                  </m:oMath>
                </a14:m>
                <a:r>
                  <a:rPr lang="en-US" dirty="0"/>
                  <a:t> </a:t>
                </a:r>
                <a:r>
                  <a:rPr lang="en-US" dirty="0" smtClean="0"/>
                  <a:t>is one direction out of all the possible directions, thus </a:t>
                </a:r>
                <a14:m>
                  <m:oMath xmlns:m="http://schemas.openxmlformats.org/officeDocument/2006/math">
                    <m:r>
                      <a:rPr lang="en-US" b="0" i="1" smtClean="0">
                        <a:latin typeface="Cambria Math"/>
                      </a:rPr>
                      <m:t>𝜔</m:t>
                    </m:r>
                    <m:r>
                      <a:rPr lang="en-US" b="0" i="1" smtClean="0">
                        <a:latin typeface="Cambria Math"/>
                      </a:rPr>
                      <m:t>∈</m:t>
                    </m:r>
                    <m:r>
                      <m:rPr>
                        <m:sty m:val="p"/>
                      </m:rPr>
                      <a:rPr lang="en-US" b="0" i="0" smtClean="0">
                        <a:latin typeface="Cambria Math"/>
                      </a:rPr>
                      <m:t>Ω</m:t>
                    </m:r>
                  </m:oMath>
                </a14:m>
                <a:endParaRPr lang="en-US" dirty="0"/>
              </a:p>
              <a:p>
                <a:pPr>
                  <a:spcAft>
                    <a:spcPts val="600"/>
                  </a:spcAft>
                </a:pPr>
                <a14:m>
                  <m:oMath xmlns:m="http://schemas.openxmlformats.org/officeDocument/2006/math">
                    <m:r>
                      <a:rPr lang="en-US" i="1">
                        <a:latin typeface="Cambria Math"/>
                      </a:rPr>
                      <m:t>𝜆</m:t>
                    </m:r>
                  </m:oMath>
                </a14:m>
                <a:r>
                  <a:rPr lang="en-US" dirty="0"/>
                  <a:t>  is the wavelength </a:t>
                </a:r>
                <a:r>
                  <a:rPr lang="en-US" dirty="0" smtClean="0"/>
                  <a:t>(color) of </a:t>
                </a:r>
                <a:r>
                  <a:rPr lang="en-US" dirty="0"/>
                  <a:t>the incoming </a:t>
                </a:r>
                <a:r>
                  <a:rPr lang="en-US" dirty="0" smtClean="0"/>
                  <a:t>light</a:t>
                </a:r>
              </a:p>
              <a:p>
                <a:pPr>
                  <a:spcAft>
                    <a:spcPts val="600"/>
                  </a:spcAft>
                </a:pPr>
                <a14:m>
                  <m:oMath xmlns:m="http://schemas.openxmlformats.org/officeDocument/2006/math">
                    <m:d>
                      <m:dPr>
                        <m:ctrlPr>
                          <a:rPr lang="en-US" b="0" i="1" smtClean="0">
                            <a:latin typeface="Cambria Math"/>
                          </a:rPr>
                        </m:ctrlPr>
                      </m:dPr>
                      <m:e>
                        <m:r>
                          <a:rPr lang="en-US" b="0" i="1" smtClean="0">
                            <a:latin typeface="Cambria Math"/>
                          </a:rPr>
                          <m:t>𝑥</m:t>
                        </m:r>
                        <m:r>
                          <a:rPr lang="en-US" b="0" i="0" smtClean="0">
                            <a:latin typeface="Cambria Math"/>
                          </a:rPr>
                          <m:t>,</m:t>
                        </m:r>
                        <m:r>
                          <a:rPr lang="en-US" b="0" i="1" smtClean="0">
                            <a:latin typeface="Cambria Math"/>
                          </a:rPr>
                          <m:t>𝑦</m:t>
                        </m:r>
                      </m:e>
                    </m:d>
                  </m:oMath>
                </a14:m>
                <a:r>
                  <a:rPr lang="en-US" dirty="0" smtClean="0"/>
                  <a:t> is the point on the differential area over which we are integrating</a:t>
                </a:r>
              </a:p>
              <a:p>
                <a:pPr>
                  <a:spcAft>
                    <a:spcPts val="600"/>
                  </a:spcAft>
                </a:pPr>
                <a14:m>
                  <m:oMath xmlns:m="http://schemas.openxmlformats.org/officeDocument/2006/math">
                    <m:r>
                      <a:rPr lang="en-US" i="1" dirty="0" smtClean="0">
                        <a:latin typeface="Cambria Math"/>
                      </a:rPr>
                      <m:t>𝑡</m:t>
                    </m:r>
                  </m:oMath>
                </a14:m>
                <a:r>
                  <a:rPr lang="en-US" dirty="0" smtClean="0"/>
                  <a:t> is the time (constant for static scenes)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457200" y="1447800"/>
                <a:ext cx="4953000" cy="4800600"/>
              </a:xfrm>
              <a:blipFill rotWithShape="1">
                <a:blip r:embed="rId3" cstate="print"/>
                <a:stretch>
                  <a:fillRect l="-369"/>
                </a:stretch>
              </a:blipFill>
            </p:spPr>
            <p:txBody>
              <a:bodyPr/>
              <a:lstStyle/>
              <a:p>
                <a:r>
                  <a:rPr lang="en-US">
                    <a:noFill/>
                  </a:rPr>
                  <a:t> </a:t>
                </a:r>
              </a:p>
            </p:txBody>
          </p:sp>
        </mc:Fallback>
      </mc:AlternateContent>
      <p:sp>
        <p:nvSpPr>
          <p:cNvPr id="5" name="Title 4"/>
          <p:cNvSpPr>
            <a:spLocks noGrp="1"/>
          </p:cNvSpPr>
          <p:nvPr>
            <p:ph type="title"/>
          </p:nvPr>
        </p:nvSpPr>
        <p:spPr/>
        <p:txBody>
          <a:bodyPr>
            <a:normAutofit fontScale="90000"/>
          </a:bodyPr>
          <a:lstStyle/>
          <a:p>
            <a:r>
              <a:rPr lang="en-US" dirty="0"/>
              <a:t>Computing </a:t>
            </a:r>
            <a:r>
              <a:rPr lang="en-US" dirty="0" smtClean="0"/>
              <a:t>Illumination: </a:t>
            </a:r>
            <a:r>
              <a:rPr lang="en-US" b="1" dirty="0"/>
              <a:t>Light </a:t>
            </a:r>
            <a:r>
              <a:rPr lang="en-US" b="1" dirty="0" smtClean="0"/>
              <a:t>Transport (3/4)</a:t>
            </a:r>
            <a:endParaRPr lang="en-US" dirty="0"/>
          </a:p>
        </p:txBody>
      </p:sp>
      <p:grpSp>
        <p:nvGrpSpPr>
          <p:cNvPr id="45" name="Group 44"/>
          <p:cNvGrpSpPr/>
          <p:nvPr/>
        </p:nvGrpSpPr>
        <p:grpSpPr>
          <a:xfrm>
            <a:off x="5559341" y="588475"/>
            <a:ext cx="3178940" cy="4097826"/>
            <a:chOff x="5559340" y="805934"/>
            <a:chExt cx="3178939" cy="4680466"/>
          </a:xfrm>
        </p:grpSpPr>
        <p:sp>
          <p:nvSpPr>
            <p:cNvPr id="32" name="Trapezoid 31"/>
            <p:cNvSpPr/>
            <p:nvPr/>
          </p:nvSpPr>
          <p:spPr>
            <a:xfrm>
              <a:off x="6438900" y="3657600"/>
              <a:ext cx="1120265" cy="466174"/>
            </a:xfrm>
            <a:prstGeom prst="trapezoid">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Oval 1"/>
            <p:cNvSpPr/>
            <p:nvPr/>
          </p:nvSpPr>
          <p:spPr>
            <a:xfrm>
              <a:off x="5559341" y="3276600"/>
              <a:ext cx="2880265" cy="12547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Arc 8"/>
            <p:cNvSpPr/>
            <p:nvPr/>
          </p:nvSpPr>
          <p:spPr>
            <a:xfrm>
              <a:off x="5559341" y="2286000"/>
              <a:ext cx="2880265" cy="3200400"/>
            </a:xfrm>
            <a:prstGeom prst="arc">
              <a:avLst>
                <a:gd name="adj1" fmla="val 10800000"/>
                <a:gd name="adj2"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5559340" y="4583668"/>
              <a:ext cx="2880264" cy="492443"/>
            </a:xfrm>
            <a:prstGeom prst="rect">
              <a:avLst/>
            </a:prstGeom>
            <a:noFill/>
          </p:spPr>
          <p:txBody>
            <a:bodyPr wrap="square" rtlCol="0">
              <a:spAutoFit/>
            </a:bodyPr>
            <a:lstStyle/>
            <a:p>
              <a:pPr algn="ctr"/>
              <a:r>
                <a:rPr lang="en-US" i="1" dirty="0" smtClean="0">
                  <a:solidFill>
                    <a:prstClr val="black"/>
                  </a:solidFill>
                </a:rPr>
                <a:t>illuminating hemisphere</a:t>
              </a:r>
              <a:endParaRPr lang="en-US" i="1" dirty="0">
                <a:solidFill>
                  <a:prstClr val="black"/>
                </a:solidFill>
              </a:endParaRPr>
            </a:p>
          </p:txBody>
        </p:sp>
        <p:sp>
          <p:nvSpPr>
            <p:cNvPr id="11" name="Oval 10"/>
            <p:cNvSpPr/>
            <p:nvPr/>
          </p:nvSpPr>
          <p:spPr>
            <a:xfrm rot="1286792">
              <a:off x="7548630" y="1313406"/>
              <a:ext cx="81334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rot="1286792">
              <a:off x="7298224" y="2498557"/>
              <a:ext cx="418337" cy="2147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4" name="Straight Connector 13"/>
            <p:cNvCxnSpPr>
              <a:stCxn id="11" idx="2"/>
            </p:cNvCxnSpPr>
            <p:nvPr/>
          </p:nvCxnSpPr>
          <p:spPr>
            <a:xfrm flipH="1">
              <a:off x="6991806" y="1317114"/>
              <a:ext cx="584982" cy="25722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1" idx="6"/>
            </p:cNvCxnSpPr>
            <p:nvPr/>
          </p:nvCxnSpPr>
          <p:spPr>
            <a:xfrm flipH="1">
              <a:off x="6991806" y="1614498"/>
              <a:ext cx="1342006" cy="22748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7758773" y="1279490"/>
                  <a:ext cx="393056"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i="1" smtClean="0">
                            <a:solidFill>
                              <a:prstClr val="black"/>
                            </a:solidFill>
                            <a:latin typeface="Cambria Math"/>
                          </a:rPr>
                          <m:t>Ω</m:t>
                        </m:r>
                      </m:oMath>
                    </m:oMathPara>
                  </a14:m>
                  <a:endParaRPr lang="en-US" dirty="0" smtClean="0">
                    <a:solidFill>
                      <a:prstClr val="black"/>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7758772" y="1279490"/>
                  <a:ext cx="393056" cy="369332"/>
                </a:xfrm>
                <a:prstGeom prst="rect">
                  <a:avLst/>
                </a:prstGeom>
                <a:blipFill rotWithShape="1">
                  <a:blip r:embed="rId4"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900934" y="805934"/>
                  <a:ext cx="837345"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𝜔</m:t>
                        </m:r>
                        <m:r>
                          <a:rPr lang="en-US" i="1" smtClean="0">
                            <a:solidFill>
                              <a:prstClr val="black"/>
                            </a:solidFill>
                            <a:latin typeface="Cambria Math"/>
                          </a:rPr>
                          <m:t>∈</m:t>
                        </m:r>
                        <m:r>
                          <m:rPr>
                            <m:sty m:val="p"/>
                          </m:rPr>
                          <a:rPr lang="en-US" smtClean="0">
                            <a:solidFill>
                              <a:prstClr val="black"/>
                            </a:solidFill>
                            <a:latin typeface="Cambria Math"/>
                          </a:rPr>
                          <m:t>Ω</m:t>
                        </m:r>
                      </m:oMath>
                    </m:oMathPara>
                  </a14:m>
                  <a:endParaRPr lang="en-US" dirty="0">
                    <a:solidFill>
                      <a:prstClr val="black"/>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7900934" y="805934"/>
                  <a:ext cx="837344" cy="369332"/>
                </a:xfrm>
                <a:prstGeom prst="rect">
                  <a:avLst/>
                </a:prstGeom>
                <a:blipFill rotWithShape="1">
                  <a:blip r:embed="rId5"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7483872" y="3629026"/>
                  <a:ext cx="517129"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a:rPr>
                          <m:t>𝑑𝐴</m:t>
                        </m:r>
                      </m:oMath>
                    </m:oMathPara>
                  </a14:m>
                  <a:endParaRPr lang="en-US" dirty="0">
                    <a:solidFill>
                      <a:prstClr val="black"/>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7483871" y="3629025"/>
                  <a:ext cx="517129" cy="369332"/>
                </a:xfrm>
                <a:prstGeom prst="rect">
                  <a:avLst/>
                </a:prstGeom>
                <a:blipFill rotWithShape="1">
                  <a:blip r:embed="rId6" cstate="print"/>
                  <a:stretch>
                    <a:fillRect/>
                  </a:stretch>
                </a:blipFill>
              </p:spPr>
              <p:txBody>
                <a:bodyPr/>
                <a:lstStyle/>
                <a:p>
                  <a:r>
                    <a:rPr lang="en-US">
                      <a:noFill/>
                    </a:rPr>
                    <a:t> </a:t>
                  </a:r>
                </a:p>
              </p:txBody>
            </p:sp>
          </mc:Fallback>
        </mc:AlternateContent>
        <p:cxnSp>
          <p:nvCxnSpPr>
            <p:cNvPr id="26" name="Straight Arrow Connector 25"/>
            <p:cNvCxnSpPr/>
            <p:nvPr/>
          </p:nvCxnSpPr>
          <p:spPr>
            <a:xfrm flipH="1" flipV="1">
              <a:off x="6991806" y="1614498"/>
              <a:ext cx="9525" cy="2274842"/>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6676553" y="1641441"/>
                  <a:ext cx="378629"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smtClean="0">
                            <a:solidFill>
                              <a:prstClr val="black"/>
                            </a:solidFill>
                            <a:latin typeface="Cambria Math"/>
                          </a:rPr>
                          <m:t>𝐧</m:t>
                        </m:r>
                      </m:oMath>
                    </m:oMathPara>
                  </a14:m>
                  <a:endParaRPr lang="en-US" b="1" dirty="0">
                    <a:solidFill>
                      <a:prstClr val="black"/>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6676553" y="1641440"/>
                  <a:ext cx="391453" cy="369332"/>
                </a:xfrm>
                <a:prstGeom prst="rect">
                  <a:avLst/>
                </a:prstGeom>
                <a:blipFill rotWithShape="1">
                  <a:blip r:embed="rId7" cstate="print"/>
                  <a:stretch>
                    <a:fillRect/>
                  </a:stretch>
                </a:blipFill>
              </p:spPr>
              <p:txBody>
                <a:bodyPr/>
                <a:lstStyle/>
                <a:p>
                  <a:r>
                    <a:rPr lang="en-US">
                      <a:noFill/>
                    </a:rPr>
                    <a:t> </a:t>
                  </a:r>
                </a:p>
              </p:txBody>
            </p:sp>
          </mc:Fallback>
        </mc:AlternateContent>
        <p:cxnSp>
          <p:nvCxnSpPr>
            <p:cNvPr id="20" name="Straight Arrow Connector 19"/>
            <p:cNvCxnSpPr/>
            <p:nvPr/>
          </p:nvCxnSpPr>
          <p:spPr>
            <a:xfrm flipH="1">
              <a:off x="6991806" y="879440"/>
              <a:ext cx="914400" cy="30099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343650" y="4191000"/>
              <a:ext cx="648156"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6343650" y="3842266"/>
              <a:ext cx="95250" cy="34873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438900" y="3860765"/>
              <a:ext cx="55290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2" idx="2"/>
            </p:cNvCxnSpPr>
            <p:nvPr/>
          </p:nvCxnSpPr>
          <p:spPr>
            <a:xfrm flipH="1" flipV="1">
              <a:off x="6991806" y="3890688"/>
              <a:ext cx="7227" cy="2330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118211" y="3842266"/>
              <a:ext cx="290464" cy="492443"/>
            </a:xfrm>
            <a:prstGeom prst="rect">
              <a:avLst/>
            </a:prstGeom>
            <a:noFill/>
          </p:spPr>
          <p:txBody>
            <a:bodyPr wrap="none" rtlCol="0">
              <a:spAutoFit/>
            </a:bodyPr>
            <a:lstStyle/>
            <a:p>
              <a:r>
                <a:rPr lang="en-US" i="1" dirty="0" smtClean="0">
                  <a:solidFill>
                    <a:prstClr val="black"/>
                  </a:solidFill>
                </a:rPr>
                <a:t>y</a:t>
              </a:r>
              <a:endParaRPr lang="en-US" i="1" dirty="0">
                <a:solidFill>
                  <a:prstClr val="black"/>
                </a:solidFill>
              </a:endParaRPr>
            </a:p>
          </p:txBody>
        </p:sp>
        <p:sp>
          <p:nvSpPr>
            <p:cNvPr id="43" name="TextBox 42"/>
            <p:cNvSpPr txBox="1"/>
            <p:nvPr/>
          </p:nvSpPr>
          <p:spPr>
            <a:xfrm>
              <a:off x="6586622" y="4114800"/>
              <a:ext cx="288862" cy="492443"/>
            </a:xfrm>
            <a:prstGeom prst="rect">
              <a:avLst/>
            </a:prstGeom>
            <a:noFill/>
          </p:spPr>
          <p:txBody>
            <a:bodyPr wrap="none" rtlCol="0">
              <a:spAutoFit/>
            </a:bodyPr>
            <a:lstStyle/>
            <a:p>
              <a:r>
                <a:rPr lang="en-US" i="1" dirty="0" smtClean="0">
                  <a:solidFill>
                    <a:prstClr val="black"/>
                  </a:solidFill>
                </a:rPr>
                <a:t>x</a:t>
              </a:r>
              <a:endParaRPr lang="en-US" i="1" dirty="0">
                <a:solidFill>
                  <a:prstClr val="black"/>
                </a:solidFill>
              </a:endParaRPr>
            </a:p>
          </p:txBody>
        </p:sp>
      </p:grpSp>
      <p:sp>
        <p:nvSpPr>
          <p:cNvPr id="46" name="TextBox 45"/>
          <p:cNvSpPr txBox="1"/>
          <p:nvPr/>
        </p:nvSpPr>
        <p:spPr>
          <a:xfrm>
            <a:off x="4876800" y="4798369"/>
            <a:ext cx="4038600" cy="307777"/>
          </a:xfrm>
          <a:prstGeom prst="rect">
            <a:avLst/>
          </a:prstGeom>
          <a:noFill/>
        </p:spPr>
        <p:txBody>
          <a:bodyPr wrap="square" rtlCol="0">
            <a:spAutoFit/>
          </a:bodyPr>
          <a:lstStyle/>
          <a:p>
            <a:r>
              <a:rPr lang="en-US" sz="1400" dirty="0" smtClean="0">
                <a:solidFill>
                  <a:prstClr val="black"/>
                </a:solidFill>
              </a:rPr>
              <a:t>Image credit:  © Ben Herila, 2010</a:t>
            </a:r>
            <a:endParaRPr lang="en-US" sz="1400" dirty="0">
              <a:solidFill>
                <a:prstClr val="black"/>
              </a:solidFill>
            </a:endParaRPr>
          </a:p>
        </p:txBody>
      </p:sp>
      <p:sp>
        <p:nvSpPr>
          <p:cNvPr id="4" name="Slide Number Placeholder 3"/>
          <p:cNvSpPr>
            <a:spLocks noGrp="1"/>
          </p:cNvSpPr>
          <p:nvPr>
            <p:ph type="sldNum" sz="quarter" idx="4"/>
          </p:nvPr>
        </p:nvSpPr>
        <p:spPr/>
        <p:txBody>
          <a:bodyPr/>
          <a:lstStyle/>
          <a:p>
            <a:fld id="{8B09B1D7-08F4-4981-B496-0018F6D397C3}" type="slidenum">
              <a:rPr lang="en-US" smtClean="0"/>
              <a:pPr/>
              <a:t>49</a:t>
            </a:fld>
            <a:r>
              <a:rPr lang="en-US" smtClean="0"/>
              <a:t> of 45</a:t>
            </a:r>
            <a:endParaRPr lang="en-US" dirty="0"/>
          </a:p>
        </p:txBody>
      </p:sp>
    </p:spTree>
    <p:extLst>
      <p:ext uri="{BB962C8B-B14F-4D97-AF65-F5344CB8AC3E}">
        <p14:creationId xmlns:p14="http://schemas.microsoft.com/office/powerpoint/2010/main" val="2248939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76199" y="895350"/>
            <a:ext cx="5029201" cy="3886200"/>
          </a:xfrm>
        </p:spPr>
        <p:txBody>
          <a:bodyPr>
            <a:normAutofit fontScale="92500"/>
          </a:bodyPr>
          <a:lstStyle/>
          <a:p>
            <a:r>
              <a:rPr lang="en-US" dirty="0" smtClean="0"/>
              <a:t>To create light, excite an object’s electrons (heating the object)</a:t>
            </a:r>
          </a:p>
          <a:p>
            <a:pPr lvl="1"/>
            <a:r>
              <a:rPr lang="en-US" dirty="0" smtClean="0"/>
              <a:t>heat causes atoms to vibrate, which may result in the “kicking around” of a loose electron; the energy can be released </a:t>
            </a:r>
          </a:p>
          <a:p>
            <a:pPr lvl="2"/>
            <a:r>
              <a:rPr lang="en-US" dirty="0" smtClean="0"/>
              <a:t>in the form a photon, light, or heat</a:t>
            </a:r>
          </a:p>
          <a:p>
            <a:pPr lvl="2"/>
            <a:r>
              <a:rPr lang="en-US" dirty="0" smtClean="0"/>
              <a:t>CRT cathode boils off electrons with high kinetic energy; those electrons bombard phosphor molecules and cause phosphor electrons to escape their shells, then fall back and release visible energy in R, G, or B range, as a function of what color phosphor in the pixel’s triad it hits</a:t>
            </a:r>
          </a:p>
          <a:p>
            <a:pPr lvl="2"/>
            <a:r>
              <a:rPr lang="en-US" dirty="0"/>
              <a:t>l</a:t>
            </a:r>
            <a:r>
              <a:rPr lang="en-US" dirty="0" smtClean="0"/>
              <a:t>ight decays exponentially, refresh &gt;= 60 Hz</a:t>
            </a:r>
          </a:p>
          <a:p>
            <a:pPr lvl="2"/>
            <a:r>
              <a:rPr lang="en-US" dirty="0"/>
              <a:t>r</a:t>
            </a:r>
            <a:r>
              <a:rPr lang="en-US" dirty="0" smtClean="0"/>
              <a:t>efresh is obviated in flat panel displays</a:t>
            </a:r>
          </a:p>
        </p:txBody>
      </p:sp>
      <p:sp>
        <p:nvSpPr>
          <p:cNvPr id="4" name="Footer Placeholder 3"/>
          <p:cNvSpPr>
            <a:spLocks noGrp="1"/>
          </p:cNvSpPr>
          <p:nvPr>
            <p:ph type="ftr" sz="quarter" idx="3"/>
          </p:nvPr>
        </p:nvSpPr>
        <p:spPr>
          <a:xfrm>
            <a:off x="2209800" y="4857750"/>
            <a:ext cx="5257800" cy="240983"/>
          </a:xfrm>
        </p:spPr>
        <p:txBody>
          <a:bodyPr/>
          <a:lstStyle/>
          <a:p>
            <a:r>
              <a:rPr lang="en-US" dirty="0" smtClean="0"/>
              <a:t>November 1, 2012</a:t>
            </a:r>
            <a:endParaRPr lang="en-US" dirty="0"/>
          </a:p>
        </p:txBody>
      </p:sp>
      <p:sp>
        <p:nvSpPr>
          <p:cNvPr id="2" name="Title 1"/>
          <p:cNvSpPr>
            <a:spLocks noGrp="1"/>
          </p:cNvSpPr>
          <p:nvPr>
            <p:ph type="title"/>
          </p:nvPr>
        </p:nvSpPr>
        <p:spPr/>
        <p:txBody>
          <a:bodyPr>
            <a:normAutofit fontScale="90000"/>
          </a:bodyPr>
          <a:lstStyle/>
          <a:p>
            <a:r>
              <a:rPr lang="en-US" dirty="0" smtClean="0"/>
              <a:t>The Microscopic View of Light</a:t>
            </a:r>
            <a:endParaRPr lang="en-US"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267" y="514350"/>
            <a:ext cx="3770733"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4"/>
          </p:nvPr>
        </p:nvSpPr>
        <p:spPr/>
        <p:txBody>
          <a:bodyPr/>
          <a:lstStyle/>
          <a:p>
            <a:fld id="{8B09B1D7-08F4-4981-B496-0018F6D397C3}" type="slidenum">
              <a:rPr lang="en-US" smtClean="0"/>
              <a:pPr/>
              <a:t>5</a:t>
            </a:fld>
            <a:r>
              <a:rPr lang="en-US" smtClean="0"/>
              <a:t> of 45</a:t>
            </a:r>
            <a:endParaRPr lang="en-US" dirty="0"/>
          </a:p>
        </p:txBody>
      </p:sp>
    </p:spTree>
    <p:extLst>
      <p:ext uri="{BB962C8B-B14F-4D97-AF65-F5344CB8AC3E}">
        <p14:creationId xmlns:p14="http://schemas.microsoft.com/office/powerpoint/2010/main" val="150925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6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normAutofit/>
              </a:bodyPr>
              <a:lstStyle/>
              <a:p>
                <a:pPr marL="0" indent="0">
                  <a:spcBef>
                    <a:spcPts val="700"/>
                  </a:spcBef>
                  <a:spcAft>
                    <a:spcPts val="700"/>
                  </a:spcAft>
                  <a:buNone/>
                </a:pPr>
                <a14:m>
                  <m:oMathPara xmlns:m="http://schemas.openxmlformats.org/officeDocument/2006/math">
                    <m:oMathParaPr>
                      <m:jc m:val="centerGroup"/>
                    </m:oMathParaPr>
                    <m:oMath xmlns:m="http://schemas.openxmlformats.org/officeDocument/2006/math">
                      <m:r>
                        <a:rPr lang="en-US" sz="1800" i="1" dirty="0" smtClean="0">
                          <a:latin typeface="Cambria Math"/>
                        </a:rPr>
                        <m:t>𝐸</m:t>
                      </m:r>
                      <m:r>
                        <a:rPr lang="en-US" sz="1800" i="1" dirty="0" smtClean="0">
                          <a:latin typeface="Cambria Math"/>
                        </a:rPr>
                        <m:t>=</m:t>
                      </m:r>
                      <m:nary>
                        <m:naryPr>
                          <m:supHide m:val="on"/>
                          <m:ctrlPr>
                            <a:rPr lang="en-US" sz="1800" i="1" dirty="0">
                              <a:latin typeface="Cambria Math"/>
                            </a:rPr>
                          </m:ctrlPr>
                        </m:naryPr>
                        <m:sub>
                          <m:r>
                            <a:rPr lang="en-US" sz="1800" i="1" dirty="0">
                              <a:latin typeface="Cambria Math"/>
                            </a:rPr>
                            <m:t>𝐴</m:t>
                          </m:r>
                        </m:sub>
                        <m:sup/>
                        <m:e>
                          <m:nary>
                            <m:naryPr>
                              <m:supHide m:val="on"/>
                              <m:ctrlPr>
                                <a:rPr lang="en-US" sz="1800" i="1" dirty="0">
                                  <a:latin typeface="Cambria Math"/>
                                </a:rPr>
                              </m:ctrlPr>
                            </m:naryPr>
                            <m:sub>
                              <m:r>
                                <a:rPr lang="en-US" sz="1800" i="1" dirty="0">
                                  <a:latin typeface="Cambria Math"/>
                                </a:rPr>
                                <m:t>𝜔</m:t>
                              </m:r>
                              <m:r>
                                <a:rPr lang="en-US" sz="1800" i="1" dirty="0">
                                  <a:latin typeface="Cambria Math"/>
                                </a:rPr>
                                <m:t>∈</m:t>
                              </m:r>
                              <m:r>
                                <m:rPr>
                                  <m:sty m:val="p"/>
                                </m:rPr>
                                <a:rPr lang="en-US" sz="1800" i="1" dirty="0">
                                  <a:latin typeface="Cambria Math"/>
                                </a:rPr>
                                <m:t>Ω</m:t>
                              </m:r>
                            </m:sub>
                            <m:sup/>
                            <m:e>
                              <m:r>
                                <a:rPr lang="en-US" sz="1800" i="1" dirty="0">
                                  <a:latin typeface="Cambria Math"/>
                                </a:rPr>
                                <m:t>𝐿</m:t>
                              </m:r>
                              <m:d>
                                <m:dPr>
                                  <m:ctrlPr>
                                    <a:rPr lang="en-US" sz="1800" i="1" dirty="0">
                                      <a:latin typeface="Cambria Math"/>
                                    </a:rPr>
                                  </m:ctrlPr>
                                </m:dPr>
                                <m:e>
                                  <m:r>
                                    <a:rPr lang="en-US" sz="1800" i="1" dirty="0">
                                      <a:latin typeface="Cambria Math"/>
                                    </a:rPr>
                                    <m:t>𝑡</m:t>
                                  </m:r>
                                  <m:r>
                                    <a:rPr lang="en-US" sz="1800" i="1" dirty="0">
                                      <a:latin typeface="Cambria Math"/>
                                    </a:rPr>
                                    <m:t>,</m:t>
                                  </m:r>
                                  <m:r>
                                    <a:rPr lang="en-US" sz="1800" i="1" dirty="0">
                                      <a:latin typeface="Cambria Math"/>
                                    </a:rPr>
                                    <m:t>𝑥</m:t>
                                  </m:r>
                                  <m:r>
                                    <a:rPr lang="en-US" sz="1800" i="1" dirty="0">
                                      <a:latin typeface="Cambria Math"/>
                                    </a:rPr>
                                    <m:t>,</m:t>
                                  </m:r>
                                  <m:r>
                                    <a:rPr lang="en-US" sz="1800" i="1" dirty="0">
                                      <a:latin typeface="Cambria Math"/>
                                    </a:rPr>
                                    <m:t>𝑦</m:t>
                                  </m:r>
                                  <m:r>
                                    <a:rPr lang="en-US" sz="1800" i="1" dirty="0">
                                      <a:latin typeface="Cambria Math"/>
                                    </a:rPr>
                                    <m:t>,</m:t>
                                  </m:r>
                                  <m:r>
                                    <a:rPr lang="en-US" sz="1800" i="1" dirty="0">
                                      <a:latin typeface="Cambria Math"/>
                                    </a:rPr>
                                    <m:t>𝜔</m:t>
                                  </m:r>
                                  <m:r>
                                    <a:rPr lang="en-US" sz="1800" i="1" dirty="0">
                                      <a:latin typeface="Cambria Math"/>
                                    </a:rPr>
                                    <m:t>,</m:t>
                                  </m:r>
                                  <m:r>
                                    <a:rPr lang="en-US" sz="1800" i="1" dirty="0">
                                      <a:latin typeface="Cambria Math"/>
                                    </a:rPr>
                                    <m:t>𝜆</m:t>
                                  </m:r>
                                </m:e>
                              </m:d>
                              <m:r>
                                <a:rPr lang="en-US" sz="1800" i="1" dirty="0">
                                  <a:solidFill>
                                    <a:srgbClr val="FF0000"/>
                                  </a:solidFill>
                                  <a:latin typeface="Cambria Math"/>
                                </a:rPr>
                                <m:t>|</m:t>
                              </m:r>
                              <m:r>
                                <a:rPr lang="en-US" sz="1800" i="1" dirty="0">
                                  <a:solidFill>
                                    <a:srgbClr val="FF0000"/>
                                  </a:solidFill>
                                  <a:latin typeface="Cambria Math"/>
                                </a:rPr>
                                <m:t>𝜔</m:t>
                              </m:r>
                              <m:r>
                                <a:rPr lang="en-US" sz="1800" i="1" dirty="0">
                                  <a:solidFill>
                                    <a:srgbClr val="FF0000"/>
                                  </a:solidFill>
                                  <a:latin typeface="Cambria Math"/>
                                </a:rPr>
                                <m:t>⋅</m:t>
                              </m:r>
                              <m:r>
                                <a:rPr lang="en-US" sz="1800" b="1" i="1" dirty="0">
                                  <a:solidFill>
                                    <a:srgbClr val="FF0000"/>
                                  </a:solidFill>
                                  <a:latin typeface="Cambria Math"/>
                                </a:rPr>
                                <m:t>𝐧</m:t>
                              </m:r>
                              <m:r>
                                <a:rPr lang="en-US" sz="1800" i="1" dirty="0">
                                  <a:solidFill>
                                    <a:srgbClr val="FF0000"/>
                                  </a:solidFill>
                                  <a:latin typeface="Cambria Math"/>
                                </a:rPr>
                                <m:t>|</m:t>
                              </m:r>
                              <m:r>
                                <a:rPr lang="en-US" sz="1800" i="1" dirty="0">
                                  <a:latin typeface="Cambria Math"/>
                                </a:rPr>
                                <m:t>𝑑</m:t>
                              </m:r>
                              <m:r>
                                <a:rPr lang="en-US" sz="1800" i="1" dirty="0">
                                  <a:latin typeface="Cambria Math"/>
                                </a:rPr>
                                <m:t>𝜔</m:t>
                              </m:r>
                            </m:e>
                          </m:nary>
                          <m:r>
                            <a:rPr lang="en-US" sz="1800" i="1" dirty="0">
                              <a:latin typeface="Cambria Math"/>
                            </a:rPr>
                            <m:t>𝑑𝐴</m:t>
                          </m:r>
                        </m:e>
                      </m:nary>
                    </m:oMath>
                  </m:oMathPara>
                </a14:m>
                <a:endParaRPr lang="en-US" dirty="0" smtClean="0"/>
              </a:p>
              <a:p>
                <a:pPr>
                  <a:spcBef>
                    <a:spcPts val="700"/>
                  </a:spcBef>
                  <a:spcAft>
                    <a:spcPts val="700"/>
                  </a:spcAft>
                </a:pPr>
                <a14:m>
                  <m:oMath xmlns:m="http://schemas.openxmlformats.org/officeDocument/2006/math">
                    <m:d>
                      <m:dPr>
                        <m:begChr m:val="|"/>
                        <m:endChr m:val="|"/>
                        <m:ctrlPr>
                          <a:rPr lang="en-US" i="1" dirty="0">
                            <a:solidFill>
                              <a:srgbClr val="FF0000"/>
                            </a:solidFill>
                            <a:latin typeface="Cambria Math"/>
                          </a:rPr>
                        </m:ctrlPr>
                      </m:dPr>
                      <m:e>
                        <m:r>
                          <a:rPr lang="en-US" i="1" dirty="0">
                            <a:solidFill>
                              <a:srgbClr val="FF0000"/>
                            </a:solidFill>
                            <a:latin typeface="Cambria Math"/>
                          </a:rPr>
                          <m:t>𝜔</m:t>
                        </m:r>
                        <m:r>
                          <a:rPr lang="en-US" i="1" dirty="0">
                            <a:solidFill>
                              <a:srgbClr val="FF0000"/>
                            </a:solidFill>
                            <a:latin typeface="Cambria Math"/>
                          </a:rPr>
                          <m:t>⋅</m:t>
                        </m:r>
                        <m:r>
                          <a:rPr lang="en-US" b="1" i="1" dirty="0">
                            <a:solidFill>
                              <a:srgbClr val="FF0000"/>
                            </a:solidFill>
                            <a:latin typeface="Cambria Math"/>
                          </a:rPr>
                          <m:t>𝐧</m:t>
                        </m:r>
                      </m:e>
                    </m:d>
                    <m:r>
                      <a:rPr lang="en-US" b="0" i="0" dirty="0" smtClean="0">
                        <a:solidFill>
                          <a:schemeClr val="tx1"/>
                        </a:solidFill>
                        <a:latin typeface="Cambria Math"/>
                      </a:rPr>
                      <m:t>~</m:t>
                    </m:r>
                  </m:oMath>
                </a14:m>
                <a:r>
                  <a:rPr lang="en-US" dirty="0" smtClean="0"/>
                  <a:t> the cosine of the angle of the normal of the surface to the incoming light direction </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1">
                <a:blip r:embed="rId3" cstate="print"/>
                <a:stretch>
                  <a:fillRect l="-452" r="-1659"/>
                </a:stretch>
              </a:blipFill>
            </p:spPr>
            <p:txBody>
              <a:bodyPr/>
              <a:lstStyle/>
              <a:p>
                <a:r>
                  <a:rPr lang="en-US">
                    <a:noFill/>
                  </a:rPr>
                  <a:t> </a:t>
                </a:r>
              </a:p>
            </p:txBody>
          </p:sp>
        </mc:Fallback>
      </mc:AlternateContent>
      <p:sp>
        <p:nvSpPr>
          <p:cNvPr id="4" name="Content Placeholder 3"/>
          <p:cNvSpPr>
            <a:spLocks noGrp="1"/>
          </p:cNvSpPr>
          <p:nvPr>
            <p:ph sz="quarter" idx="10"/>
          </p:nvPr>
        </p:nvSpPr>
        <p:spPr>
          <a:xfrm>
            <a:off x="5410200" y="1085850"/>
            <a:ext cx="3276600" cy="3600450"/>
          </a:xfrm>
          <a:solidFill>
            <a:srgbClr val="FFFFE1"/>
          </a:solidFill>
          <a:ln>
            <a:solidFill>
              <a:schemeClr val="tx1"/>
            </a:solidFill>
          </a:ln>
        </p:spPr>
        <p:txBody>
          <a:bodyPr lIns="182880" tIns="182880" rIns="182880" bIns="182880">
            <a:normAutofit fontScale="85000" lnSpcReduction="20000"/>
          </a:bodyPr>
          <a:lstStyle/>
          <a:p>
            <a:pPr marL="0" indent="0" algn="ctr">
              <a:spcBef>
                <a:spcPts val="700"/>
              </a:spcBef>
              <a:spcAft>
                <a:spcPts val="700"/>
              </a:spcAft>
              <a:buNone/>
            </a:pPr>
            <a:r>
              <a:rPr lang="en-US" sz="1800" b="1" i="1" dirty="0">
                <a:solidFill>
                  <a:srgbClr val="C00000"/>
                </a:solidFill>
              </a:rPr>
              <a:t>Lambert’s cosine law </a:t>
            </a:r>
          </a:p>
          <a:p>
            <a:pPr>
              <a:spcBef>
                <a:spcPts val="700"/>
              </a:spcBef>
              <a:spcAft>
                <a:spcPts val="700"/>
              </a:spcAft>
            </a:pPr>
            <a:r>
              <a:rPr lang="en-US" sz="1800" dirty="0"/>
              <a:t>Light reflected from a surface is proportional to the cosine of the angle between the view direction the surface normal</a:t>
            </a:r>
          </a:p>
          <a:p>
            <a:pPr>
              <a:spcBef>
                <a:spcPts val="700"/>
              </a:spcBef>
              <a:spcAft>
                <a:spcPts val="700"/>
              </a:spcAft>
            </a:pPr>
            <a:r>
              <a:rPr lang="en-US" sz="1800" dirty="0" smtClean="0"/>
              <a:t>For </a:t>
            </a:r>
            <a:r>
              <a:rPr lang="en-US" sz="1800" dirty="0"/>
              <a:t>the same amount of </a:t>
            </a:r>
            <a:r>
              <a:rPr lang="en-US" sz="1800" dirty="0" smtClean="0"/>
              <a:t>energy:</a:t>
            </a:r>
          </a:p>
          <a:p>
            <a:pPr lvl="1">
              <a:spcBef>
                <a:spcPts val="700"/>
              </a:spcBef>
              <a:spcAft>
                <a:spcPts val="700"/>
              </a:spcAft>
            </a:pPr>
            <a:r>
              <a:rPr lang="en-US" sz="1600" dirty="0" smtClean="0"/>
              <a:t>when the incoming energy is </a:t>
            </a:r>
            <a:r>
              <a:rPr lang="en-US" sz="1600" dirty="0"/>
              <a:t>aligned with the normal vector, you get the greatest energy per unit area (</a:t>
            </a:r>
            <a:r>
              <a:rPr lang="en-US" sz="1600" dirty="0" smtClean="0"/>
              <a:t>flux)</a:t>
            </a:r>
          </a:p>
          <a:p>
            <a:pPr lvl="1">
              <a:spcBef>
                <a:spcPts val="700"/>
              </a:spcBef>
              <a:spcAft>
                <a:spcPts val="700"/>
              </a:spcAft>
            </a:pPr>
            <a:r>
              <a:rPr lang="en-US" sz="1600" dirty="0" smtClean="0"/>
              <a:t>When the </a:t>
            </a:r>
            <a:r>
              <a:rPr lang="en-US" sz="1600" dirty="0"/>
              <a:t>angle is acute, the same amount of energy is distributed over a larger area; hence, the flux is </a:t>
            </a:r>
            <a:r>
              <a:rPr lang="en-US" sz="1600" dirty="0" smtClean="0"/>
              <a:t>less</a:t>
            </a:r>
            <a:endParaRPr lang="en-US" sz="1600" dirty="0"/>
          </a:p>
        </p:txBody>
      </p:sp>
      <p:sp>
        <p:nvSpPr>
          <p:cNvPr id="2" name="Title 1"/>
          <p:cNvSpPr>
            <a:spLocks noGrp="1"/>
          </p:cNvSpPr>
          <p:nvPr>
            <p:ph type="title"/>
          </p:nvPr>
        </p:nvSpPr>
        <p:spPr>
          <a:xfrm>
            <a:off x="457200" y="514350"/>
            <a:ext cx="8229600" cy="457200"/>
          </a:xfrm>
        </p:spPr>
        <p:txBody>
          <a:bodyPr>
            <a:normAutofit fontScale="90000"/>
          </a:bodyPr>
          <a:lstStyle/>
          <a:p>
            <a:r>
              <a:rPr lang="en-US" dirty="0"/>
              <a:t>Computing </a:t>
            </a:r>
            <a:r>
              <a:rPr lang="en-US" dirty="0" smtClean="0"/>
              <a:t>Illumination: </a:t>
            </a:r>
            <a:r>
              <a:rPr lang="en-US" b="1" dirty="0"/>
              <a:t>Light </a:t>
            </a:r>
            <a:r>
              <a:rPr lang="en-US" b="1" dirty="0" smtClean="0"/>
              <a:t>Transport (4/4)</a:t>
            </a:r>
            <a:endParaRPr lang="en-US" dirty="0"/>
          </a:p>
        </p:txBody>
      </p:sp>
      <p:grpSp>
        <p:nvGrpSpPr>
          <p:cNvPr id="18" name="Group 17"/>
          <p:cNvGrpSpPr/>
          <p:nvPr/>
        </p:nvGrpSpPr>
        <p:grpSpPr>
          <a:xfrm>
            <a:off x="240898" y="2456436"/>
            <a:ext cx="2544531" cy="1439102"/>
            <a:chOff x="663009" y="3658983"/>
            <a:chExt cx="3320154" cy="2503692"/>
          </a:xfrm>
        </p:grpSpPr>
        <p:cxnSp>
          <p:nvCxnSpPr>
            <p:cNvPr id="9" name="Straight Connector 8"/>
            <p:cNvCxnSpPr/>
            <p:nvPr/>
          </p:nvCxnSpPr>
          <p:spPr>
            <a:xfrm>
              <a:off x="1046036" y="5934075"/>
              <a:ext cx="2937127" cy="0"/>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05" name="Picture 9" descr="C:\Users\bherila\AppData\Local\Microsoft\Windows\Temporary Internet Files\Content.IE5\I8JD017R\MC90023989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988808">
              <a:off x="951010" y="3658983"/>
              <a:ext cx="499926" cy="77087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1423676" y="4362645"/>
              <a:ext cx="1570001" cy="1580956"/>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990850" y="4429125"/>
              <a:ext cx="0" cy="1497904"/>
            </a:xfrm>
            <a:prstGeom prst="line">
              <a:avLst/>
            </a:prstGeom>
            <a:ln w="19050">
              <a:solidFill>
                <a:schemeClr val="tx1"/>
              </a:solidFill>
              <a:prstDash val="solid"/>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8000" y="4326734"/>
              <a:ext cx="422929" cy="642549"/>
            </a:xfrm>
            <a:prstGeom prst="rect">
              <a:avLst/>
            </a:prstGeom>
            <a:noFill/>
          </p:spPr>
          <p:txBody>
            <a:bodyPr wrap="none" rtlCol="0">
              <a:spAutoFit/>
            </a:bodyPr>
            <a:lstStyle/>
            <a:p>
              <a:r>
                <a:rPr lang="en-US" b="1" dirty="0" smtClean="0">
                  <a:solidFill>
                    <a:prstClr val="black"/>
                  </a:solidFill>
                </a:rPr>
                <a:t>n</a:t>
              </a:r>
              <a:endParaRPr lang="en-US" b="1" dirty="0">
                <a:solidFill>
                  <a:prstClr val="black"/>
                </a:solidFill>
              </a:endParaRPr>
            </a:p>
          </p:txBody>
        </p:sp>
        <p:sp>
          <p:nvSpPr>
            <p:cNvPr id="13" name="TextBox 12"/>
            <p:cNvSpPr txBox="1"/>
            <p:nvPr/>
          </p:nvSpPr>
          <p:spPr>
            <a:xfrm rot="2590964">
              <a:off x="663009" y="5088766"/>
              <a:ext cx="2023007" cy="803186"/>
            </a:xfrm>
            <a:prstGeom prst="rect">
              <a:avLst/>
            </a:prstGeom>
            <a:noFill/>
          </p:spPr>
          <p:txBody>
            <a:bodyPr wrap="square" rtlCol="0">
              <a:spAutoFit/>
            </a:bodyPr>
            <a:lstStyle/>
            <a:p>
              <a:pPr algn="ctr"/>
              <a:r>
                <a:rPr lang="en-US" sz="1200" dirty="0" smtClean="0">
                  <a:solidFill>
                    <a:prstClr val="black"/>
                  </a:solidFill>
                </a:rPr>
                <a:t>direct radiation (W/m</a:t>
              </a:r>
              <a:r>
                <a:rPr lang="en-US" sz="1200" baseline="30000" dirty="0" smtClean="0">
                  <a:solidFill>
                    <a:prstClr val="black"/>
                  </a:solidFill>
                </a:rPr>
                <a:t>2</a:t>
              </a:r>
              <a:r>
                <a:rPr lang="en-US" sz="1200" dirty="0" smtClean="0">
                  <a:solidFill>
                    <a:prstClr val="black"/>
                  </a:solidFill>
                </a:rPr>
                <a:t>)</a:t>
              </a:r>
              <a:endParaRPr lang="en-US" sz="1200" dirty="0">
                <a:solidFill>
                  <a:prstClr val="black"/>
                </a:solidFill>
              </a:endParaRPr>
            </a:p>
          </p:txBody>
        </p:sp>
        <p:sp>
          <p:nvSpPr>
            <p:cNvPr id="15" name="Arc 14"/>
            <p:cNvSpPr/>
            <p:nvPr/>
          </p:nvSpPr>
          <p:spPr>
            <a:xfrm rot="18556703">
              <a:off x="2371725" y="5248275"/>
              <a:ext cx="914400" cy="914400"/>
            </a:xfrm>
            <a:prstGeom prst="arc">
              <a:avLst>
                <a:gd name="adj1" fmla="val 16200000"/>
                <a:gd name="adj2" fmla="val 2039314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mc:AlternateContent xmlns:mc="http://schemas.openxmlformats.org/markup-compatibility/2006" xmlns:a14="http://schemas.microsoft.com/office/drawing/2010/main">
          <mc:Choice Requires="a14">
            <p:sp>
              <p:nvSpPr>
                <p:cNvPr id="16" name="TextBox 15"/>
                <p:cNvSpPr txBox="1"/>
                <p:nvPr/>
              </p:nvSpPr>
              <p:spPr>
                <a:xfrm>
                  <a:off x="1975603" y="4553954"/>
                  <a:ext cx="532026" cy="6425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𝜔</m:t>
                        </m:r>
                      </m:oMath>
                    </m:oMathPara>
                  </a14:m>
                  <a:endParaRPr lang="en-US" dirty="0">
                    <a:solidFill>
                      <a:prstClr val="black"/>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975603" y="4553954"/>
                  <a:ext cx="532026" cy="642549"/>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514599" y="5063256"/>
                  <a:ext cx="486095" cy="6425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𝜃</m:t>
                        </m:r>
                      </m:oMath>
                    </m:oMathPara>
                  </a14:m>
                  <a:endParaRPr lang="en-US" dirty="0">
                    <a:solidFill>
                      <a:prstClr val="black"/>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514599" y="5063256"/>
                  <a:ext cx="486095" cy="642549"/>
                </a:xfrm>
                <a:prstGeom prst="rect">
                  <a:avLst/>
                </a:prstGeom>
                <a:blipFill rotWithShape="1">
                  <a:blip r:embed="rId6"/>
                  <a:stretch>
                    <a:fillRect/>
                  </a:stretch>
                </a:blipFill>
              </p:spPr>
              <p:txBody>
                <a:bodyPr/>
                <a:lstStyle/>
                <a:p>
                  <a:r>
                    <a:rPr lang="en-US">
                      <a:noFill/>
                    </a:rPr>
                    <a:t> </a:t>
                  </a:r>
                </a:p>
              </p:txBody>
            </p:sp>
          </mc:Fallback>
        </mc:AlternateContent>
      </p:grpSp>
      <p:grpSp>
        <p:nvGrpSpPr>
          <p:cNvPr id="22" name="Group 21"/>
          <p:cNvGrpSpPr/>
          <p:nvPr/>
        </p:nvGrpSpPr>
        <p:grpSpPr>
          <a:xfrm>
            <a:off x="520227" y="3951172"/>
            <a:ext cx="1869658" cy="369332"/>
            <a:chOff x="1828800" y="3465742"/>
            <a:chExt cx="2514600" cy="492443"/>
          </a:xfrm>
        </p:grpSpPr>
        <mc:AlternateContent xmlns:mc="http://schemas.openxmlformats.org/markup-compatibility/2006" xmlns:a14="http://schemas.microsoft.com/office/drawing/2010/main">
          <mc:Choice Requires="a14">
            <p:sp>
              <p:nvSpPr>
                <p:cNvPr id="19" name="TextBox 18"/>
                <p:cNvSpPr txBox="1"/>
                <p:nvPr/>
              </p:nvSpPr>
              <p:spPr>
                <a:xfrm>
                  <a:off x="1898978" y="3465742"/>
                  <a:ext cx="2397601"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lumMod val="50000"/>
                                <a:lumOff val="50000"/>
                              </a:prstClr>
                            </a:solidFill>
                            <a:latin typeface="Cambria Math"/>
                          </a:rPr>
                          <m:t>𝜃</m:t>
                        </m:r>
                        <m:r>
                          <a:rPr lang="en-US" i="1" smtClean="0">
                            <a:solidFill>
                              <a:prstClr val="black">
                                <a:lumMod val="50000"/>
                                <a:lumOff val="50000"/>
                              </a:prstClr>
                            </a:solidFill>
                            <a:latin typeface="Cambria Math"/>
                          </a:rPr>
                          <m:t>=</m:t>
                        </m:r>
                        <m:r>
                          <m:rPr>
                            <m:sty m:val="p"/>
                          </m:rPr>
                          <a:rPr lang="en-US" smtClean="0">
                            <a:solidFill>
                              <a:prstClr val="black">
                                <a:lumMod val="50000"/>
                                <a:lumOff val="50000"/>
                              </a:prstClr>
                            </a:solidFill>
                            <a:latin typeface="Cambria Math"/>
                          </a:rPr>
                          <m:t>acos</m:t>
                        </m:r>
                        <m:d>
                          <m:dPr>
                            <m:ctrlPr>
                              <a:rPr lang="en-US" i="1" smtClean="0">
                                <a:solidFill>
                                  <a:prstClr val="black">
                                    <a:lumMod val="50000"/>
                                    <a:lumOff val="50000"/>
                                  </a:prstClr>
                                </a:solidFill>
                                <a:latin typeface="Cambria Math"/>
                              </a:rPr>
                            </m:ctrlPr>
                          </m:dPr>
                          <m:e>
                            <m:r>
                              <a:rPr lang="en-US" i="1" smtClean="0">
                                <a:solidFill>
                                  <a:prstClr val="black">
                                    <a:lumMod val="50000"/>
                                    <a:lumOff val="50000"/>
                                  </a:prstClr>
                                </a:solidFill>
                                <a:latin typeface="Cambria Math"/>
                              </a:rPr>
                              <m:t>𝜔</m:t>
                            </m:r>
                            <m:r>
                              <a:rPr lang="en-US" i="1" smtClean="0">
                                <a:solidFill>
                                  <a:prstClr val="black">
                                    <a:lumMod val="50000"/>
                                    <a:lumOff val="50000"/>
                                  </a:prstClr>
                                </a:solidFill>
                                <a:latin typeface="Cambria Math"/>
                              </a:rPr>
                              <m:t>⋅</m:t>
                            </m:r>
                            <m:r>
                              <a:rPr lang="en-US" b="1" smtClean="0">
                                <a:solidFill>
                                  <a:prstClr val="black">
                                    <a:lumMod val="50000"/>
                                    <a:lumOff val="50000"/>
                                  </a:prstClr>
                                </a:solidFill>
                                <a:latin typeface="Cambria Math"/>
                              </a:rPr>
                              <m:t>𝐧</m:t>
                            </m:r>
                          </m:e>
                        </m:d>
                      </m:oMath>
                    </m:oMathPara>
                  </a14:m>
                  <a:endParaRPr lang="en-US" dirty="0">
                    <a:solidFill>
                      <a:prstClr val="black">
                        <a:lumMod val="50000"/>
                        <a:lumOff val="50000"/>
                      </a:prstClr>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898977" y="3465742"/>
                  <a:ext cx="1782667" cy="369332"/>
                </a:xfrm>
                <a:prstGeom prst="rect">
                  <a:avLst/>
                </a:prstGeom>
                <a:blipFill rotWithShape="1">
                  <a:blip r:embed="rId7"/>
                  <a:stretch>
                    <a:fillRect r="-21659"/>
                  </a:stretch>
                </a:blipFill>
              </p:spPr>
              <p:txBody>
                <a:bodyPr/>
                <a:lstStyle/>
                <a:p>
                  <a:r>
                    <a:rPr lang="en-US">
                      <a:noFill/>
                    </a:rPr>
                    <a:t> </a:t>
                  </a:r>
                </a:p>
              </p:txBody>
            </p:sp>
          </mc:Fallback>
        </mc:AlternateContent>
        <p:sp>
          <p:nvSpPr>
            <p:cNvPr id="20" name="Left Brace 19"/>
            <p:cNvSpPr/>
            <p:nvPr/>
          </p:nvSpPr>
          <p:spPr>
            <a:xfrm>
              <a:off x="1828800" y="3465742"/>
              <a:ext cx="140354" cy="369332"/>
            </a:xfrm>
            <a:prstGeom prst="leftBrac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1" name="Right Brace 20"/>
            <p:cNvSpPr/>
            <p:nvPr/>
          </p:nvSpPr>
          <p:spPr>
            <a:xfrm>
              <a:off x="4172212" y="3465742"/>
              <a:ext cx="171188" cy="369332"/>
            </a:xfrm>
            <a:prstGeom prst="rightBrac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grpSp>
      <p:sp>
        <p:nvSpPr>
          <p:cNvPr id="33" name="TextBox 32"/>
          <p:cNvSpPr txBox="1"/>
          <p:nvPr/>
        </p:nvSpPr>
        <p:spPr>
          <a:xfrm>
            <a:off x="4876800" y="4798369"/>
            <a:ext cx="4038600" cy="307777"/>
          </a:xfrm>
          <a:prstGeom prst="rect">
            <a:avLst/>
          </a:prstGeom>
          <a:noFill/>
        </p:spPr>
        <p:txBody>
          <a:bodyPr wrap="square" rtlCol="0">
            <a:spAutoFit/>
          </a:bodyPr>
          <a:lstStyle/>
          <a:p>
            <a:r>
              <a:rPr lang="en-US" sz="1400" dirty="0" smtClean="0">
                <a:solidFill>
                  <a:prstClr val="black"/>
                </a:solidFill>
              </a:rPr>
              <a:t>Image credit:  © Ben Herila, 2010</a:t>
            </a:r>
            <a:endParaRPr lang="en-US" sz="1400" dirty="0">
              <a:solidFill>
                <a:prstClr val="black"/>
              </a:solidFill>
            </a:endParaRPr>
          </a:p>
        </p:txBody>
      </p:sp>
      <p:pic>
        <p:nvPicPr>
          <p:cNvPr id="25" name="Picture 24"/>
          <p:cNvPicPr>
            <a:picLocks noGrp="1"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780881" y="2783745"/>
            <a:ext cx="2534607" cy="980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4"/>
          </p:nvPr>
        </p:nvSpPr>
        <p:spPr/>
        <p:txBody>
          <a:bodyPr/>
          <a:lstStyle/>
          <a:p>
            <a:fld id="{8317B451-FFF9-45C2-942C-A416B41A0C42}" type="slidenum">
              <a:rPr lang="en-US" smtClean="0"/>
              <a:pPr/>
              <a:t>50</a:t>
            </a:fld>
            <a:r>
              <a:rPr lang="en-US" smtClean="0"/>
              <a:t> of 45</a:t>
            </a:r>
            <a:endParaRPr lang="en-US" dirty="0"/>
          </a:p>
        </p:txBody>
      </p:sp>
    </p:spTree>
    <p:extLst>
      <p:ext uri="{BB962C8B-B14F-4D97-AF65-F5344CB8AC3E}">
        <p14:creationId xmlns:p14="http://schemas.microsoft.com/office/powerpoint/2010/main" val="44157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sz="quarter" idx="1"/>
              </p:nvPr>
            </p:nvSpPr>
            <p:spPr>
              <a:xfrm>
                <a:off x="457200" y="1085850"/>
                <a:ext cx="5867400" cy="3600450"/>
              </a:xfrm>
            </p:spPr>
            <p:txBody>
              <a:bodyPr>
                <a:normAutofit fontScale="70000" lnSpcReduction="20000"/>
              </a:bodyPr>
              <a:lstStyle/>
              <a:p>
                <a:pPr>
                  <a:spcBef>
                    <a:spcPts val="1000"/>
                  </a:spcBef>
                  <a:spcAft>
                    <a:spcPts val="1000"/>
                  </a:spcAft>
                </a:pPr>
                <a:r>
                  <a:rPr lang="en-US" dirty="0" smtClean="0"/>
                  <a:t>The </a:t>
                </a:r>
                <a:r>
                  <a:rPr lang="en-US" b="1" i="1" dirty="0" smtClean="0">
                    <a:solidFill>
                      <a:srgbClr val="920000"/>
                    </a:solidFill>
                  </a:rPr>
                  <a:t>BRDF</a:t>
                </a:r>
                <a:r>
                  <a:rPr lang="en-US" dirty="0" smtClean="0">
                    <a:solidFill>
                      <a:srgbClr val="920000"/>
                    </a:solidFill>
                  </a:rPr>
                  <a:t> </a:t>
                </a:r>
                <a:r>
                  <a:rPr lang="en-US" dirty="0" smtClean="0"/>
                  <a:t>(</a:t>
                </a:r>
                <a14:m>
                  <m:oMath xmlns:m="http://schemas.openxmlformats.org/officeDocument/2006/math">
                    <m:r>
                      <a:rPr lang="en-US" i="1" dirty="0">
                        <a:latin typeface="Cambria Math"/>
                      </a:rPr>
                      <m:t>𝜌</m:t>
                    </m:r>
                  </m:oMath>
                </a14:m>
                <a:r>
                  <a:rPr lang="en-US" dirty="0" smtClean="0"/>
                  <a:t>) can be written as the fraction of outgoing light over incoming light at a given angle</a:t>
                </a:r>
                <a:r>
                  <a:rPr lang="en-US" i="1" baseline="30000" dirty="0"/>
                  <a:t> 1</a:t>
                </a:r>
                <a:endParaRPr lang="en-US" dirty="0" smtClean="0"/>
              </a:p>
              <a:p>
                <a:pPr marL="0" indent="0">
                  <a:spcBef>
                    <a:spcPts val="1000"/>
                  </a:spcBef>
                  <a:spcAft>
                    <a:spcPts val="1000"/>
                  </a:spcAft>
                  <a:buNone/>
                </a:pPr>
                <a14:m>
                  <m:oMathPara xmlns:m="http://schemas.openxmlformats.org/officeDocument/2006/math">
                    <m:oMathParaPr>
                      <m:jc m:val="centerGroup"/>
                    </m:oMathParaPr>
                    <m:oMath xmlns:m="http://schemas.openxmlformats.org/officeDocument/2006/math">
                      <m:r>
                        <a:rPr lang="en-US" i="1" dirty="0" smtClean="0">
                          <a:latin typeface="Cambria Math"/>
                        </a:rPr>
                        <m:t>𝜌</m:t>
                      </m:r>
                      <m:d>
                        <m:dPr>
                          <m:ctrlPr>
                            <a:rPr lang="en-US" i="1" dirty="0">
                              <a:latin typeface="Cambria Math"/>
                            </a:rPr>
                          </m:ctrlPr>
                        </m:dPr>
                        <m:e>
                          <m:r>
                            <a:rPr lang="en-US" i="1" dirty="0">
                              <a:latin typeface="Cambria Math"/>
                            </a:rPr>
                            <m:t>𝑝</m:t>
                          </m:r>
                          <m:r>
                            <a:rPr lang="en-US" i="1" dirty="0">
                              <a:latin typeface="Cambria Math"/>
                            </a:rPr>
                            <m:t>,</m:t>
                          </m:r>
                          <m:sSub>
                            <m:sSubPr>
                              <m:ctrlPr>
                                <a:rPr lang="en-US" i="1" dirty="0">
                                  <a:latin typeface="Cambria Math"/>
                                </a:rPr>
                              </m:ctrlPr>
                            </m:sSubPr>
                            <m:e>
                              <m:r>
                                <a:rPr lang="en-US" i="1" dirty="0">
                                  <a:latin typeface="Cambria Math"/>
                                </a:rPr>
                                <m:t>𝜔</m:t>
                              </m:r>
                            </m:e>
                            <m:sub>
                              <m:r>
                                <a:rPr lang="en-US" i="1" dirty="0">
                                  <a:latin typeface="Cambria Math"/>
                                </a:rPr>
                                <m:t>𝑖</m:t>
                              </m:r>
                            </m:sub>
                          </m:sSub>
                          <m:r>
                            <a:rPr lang="en-US" i="1" dirty="0">
                              <a:latin typeface="Cambria Math"/>
                            </a:rPr>
                            <m:t>,</m:t>
                          </m:r>
                          <m:sSub>
                            <m:sSubPr>
                              <m:ctrlPr>
                                <a:rPr lang="en-US" i="1" dirty="0">
                                  <a:latin typeface="Cambria Math"/>
                                </a:rPr>
                              </m:ctrlPr>
                            </m:sSubPr>
                            <m:e>
                              <m:r>
                                <a:rPr lang="en-US" i="1" dirty="0">
                                  <a:latin typeface="Cambria Math"/>
                                </a:rPr>
                                <m:t>𝜔</m:t>
                              </m:r>
                            </m:e>
                            <m:sub>
                              <m:r>
                                <a:rPr lang="en-US" i="1" dirty="0">
                                  <a:latin typeface="Cambria Math"/>
                                </a:rPr>
                                <m:t>𝑜</m:t>
                              </m:r>
                            </m:sub>
                          </m:sSub>
                          <m:r>
                            <a:rPr lang="en-US" i="1" dirty="0">
                              <a:latin typeface="Cambria Math"/>
                            </a:rPr>
                            <m:t>,</m:t>
                          </m:r>
                          <m:r>
                            <a:rPr lang="en-US" i="1" dirty="0">
                              <a:latin typeface="Cambria Math"/>
                            </a:rPr>
                            <m:t>𝜆</m:t>
                          </m:r>
                        </m:e>
                      </m:d>
                      <m:r>
                        <a:rPr lang="en-US" i="1" dirty="0">
                          <a:latin typeface="Cambria Math"/>
                        </a:rPr>
                        <m:t>=</m:t>
                      </m:r>
                      <m:f>
                        <m:fPr>
                          <m:ctrlPr>
                            <a:rPr lang="en-US" i="1" dirty="0">
                              <a:latin typeface="Cambria Math"/>
                            </a:rPr>
                          </m:ctrlPr>
                        </m:fPr>
                        <m:num>
                          <m:r>
                            <a:rPr lang="en-US" i="1" dirty="0">
                              <a:latin typeface="Cambria Math"/>
                            </a:rPr>
                            <m:t>𝐿</m:t>
                          </m:r>
                          <m:r>
                            <a:rPr lang="en-US" i="1" dirty="0">
                              <a:latin typeface="Cambria Math"/>
                            </a:rPr>
                            <m:t>(</m:t>
                          </m:r>
                          <m:r>
                            <a:rPr lang="en-US" i="1" dirty="0">
                              <a:latin typeface="Cambria Math"/>
                            </a:rPr>
                            <m:t>𝑡</m:t>
                          </m:r>
                          <m:r>
                            <a:rPr lang="en-US" i="1" dirty="0">
                              <a:latin typeface="Cambria Math"/>
                            </a:rPr>
                            <m:t>,</m:t>
                          </m:r>
                          <m:r>
                            <a:rPr lang="en-US" i="1" dirty="0">
                              <a:latin typeface="Cambria Math"/>
                            </a:rPr>
                            <m:t>𝑝</m:t>
                          </m:r>
                          <m:r>
                            <a:rPr lang="en-US" i="1" dirty="0">
                              <a:latin typeface="Cambria Math"/>
                            </a:rPr>
                            <m:t>,</m:t>
                          </m:r>
                          <m:sSub>
                            <m:sSubPr>
                              <m:ctrlPr>
                                <a:rPr lang="en-US" i="1" dirty="0">
                                  <a:latin typeface="Cambria Math"/>
                                </a:rPr>
                              </m:ctrlPr>
                            </m:sSubPr>
                            <m:e>
                              <m:r>
                                <a:rPr lang="en-US" i="1" dirty="0">
                                  <a:latin typeface="Cambria Math"/>
                                </a:rPr>
                                <m:t>𝜔</m:t>
                              </m:r>
                            </m:e>
                            <m:sub>
                              <m:r>
                                <a:rPr lang="en-US" i="1" dirty="0">
                                  <a:latin typeface="Cambria Math"/>
                                </a:rPr>
                                <m:t>𝑜</m:t>
                              </m:r>
                            </m:sub>
                          </m:sSub>
                          <m:r>
                            <a:rPr lang="en-US" i="1" dirty="0">
                              <a:latin typeface="Cambria Math"/>
                            </a:rPr>
                            <m:t>𝜆</m:t>
                          </m:r>
                          <m:r>
                            <a:rPr lang="en-US" i="1" dirty="0">
                              <a:latin typeface="Cambria Math"/>
                            </a:rPr>
                            <m:t>)</m:t>
                          </m:r>
                        </m:num>
                        <m:den>
                          <m:r>
                            <a:rPr lang="en-US" i="1">
                              <a:latin typeface="Cambria Math"/>
                            </a:rPr>
                            <m:t>𝐿</m:t>
                          </m:r>
                          <m:d>
                            <m:dPr>
                              <m:ctrlPr>
                                <a:rPr lang="en-US" i="1">
                                  <a:latin typeface="Cambria Math"/>
                                </a:rPr>
                              </m:ctrlPr>
                            </m:dPr>
                            <m:e>
                              <m:r>
                                <a:rPr lang="en-US" i="1">
                                  <a:latin typeface="Cambria Math"/>
                                </a:rPr>
                                <m:t>𝑡</m:t>
                              </m:r>
                              <m:r>
                                <a:rPr lang="en-US" i="1">
                                  <a:latin typeface="Cambria Math"/>
                                </a:rPr>
                                <m:t>,</m:t>
                              </m:r>
                              <m:r>
                                <a:rPr lang="en-US" i="1">
                                  <a:latin typeface="Cambria Math"/>
                                </a:rPr>
                                <m:t>𝑝</m:t>
                              </m:r>
                              <m:r>
                                <a:rPr lang="en-US" i="1">
                                  <a:latin typeface="Cambria Math"/>
                                </a:rPr>
                                <m:t>,−</m:t>
                              </m:r>
                              <m:sSub>
                                <m:sSubPr>
                                  <m:ctrlPr>
                                    <a:rPr lang="en-US" i="1">
                                      <a:latin typeface="Cambria Math"/>
                                    </a:rPr>
                                  </m:ctrlPr>
                                </m:sSubPr>
                                <m:e>
                                  <m:r>
                                    <a:rPr lang="en-US" i="1">
                                      <a:latin typeface="Cambria Math"/>
                                    </a:rPr>
                                    <m:t>𝜔</m:t>
                                  </m:r>
                                </m:e>
                                <m:sub>
                                  <m:r>
                                    <a:rPr lang="en-US" i="1">
                                      <a:latin typeface="Cambria Math"/>
                                    </a:rPr>
                                    <m:t>𝑖</m:t>
                                  </m:r>
                                </m:sub>
                              </m:sSub>
                              <m:r>
                                <a:rPr lang="en-US" i="1">
                                  <a:latin typeface="Cambria Math"/>
                                </a:rPr>
                                <m:t>,</m:t>
                              </m:r>
                              <m:r>
                                <a:rPr lang="en-US" i="1">
                                  <a:latin typeface="Cambria Math"/>
                                </a:rPr>
                                <m:t>𝜆</m:t>
                              </m:r>
                            </m:e>
                          </m:d>
                          <m:func>
                            <m:funcPr>
                              <m:ctrlPr>
                                <a:rPr lang="en-US" i="1">
                                  <a:latin typeface="Cambria Math"/>
                                </a:rPr>
                              </m:ctrlPr>
                            </m:funcPr>
                            <m:fName>
                              <m:r>
                                <m:rPr>
                                  <m:sty m:val="p"/>
                                </m:rPr>
                                <a:rPr lang="en-US" i="1">
                                  <a:latin typeface="Cambria Math"/>
                                </a:rPr>
                                <m:t>cos</m:t>
                              </m:r>
                            </m:fName>
                            <m:e>
                              <m:d>
                                <m:dPr>
                                  <m:ctrlPr>
                                    <a:rPr lang="en-US" i="1">
                                      <a:latin typeface="Cambria Math"/>
                                    </a:rPr>
                                  </m:ctrlPr>
                                </m:dPr>
                                <m:e>
                                  <m:r>
                                    <a:rPr lang="en-US" i="1">
                                      <a:latin typeface="Cambria Math"/>
                                    </a:rPr>
                                    <m:t>𝜙</m:t>
                                  </m:r>
                                </m:e>
                              </m:d>
                            </m:e>
                          </m:func>
                          <m:r>
                            <a:rPr lang="en-US" i="1">
                              <a:latin typeface="Cambria Math"/>
                            </a:rPr>
                            <m:t>𝑚</m:t>
                          </m:r>
                          <m:r>
                            <a:rPr lang="en-US" i="1">
                              <a:latin typeface="Cambria Math"/>
                            </a:rPr>
                            <m:t>(</m:t>
                          </m:r>
                          <m:r>
                            <m:rPr>
                              <m:sty m:val="p"/>
                            </m:rPr>
                            <a:rPr lang="en-US" i="1">
                              <a:latin typeface="Cambria Math"/>
                            </a:rPr>
                            <m:t>Ω</m:t>
                          </m:r>
                          <m:r>
                            <a:rPr lang="en-US" i="1">
                              <a:latin typeface="Cambria Math"/>
                            </a:rPr>
                            <m:t>)</m:t>
                          </m:r>
                        </m:den>
                      </m:f>
                    </m:oMath>
                  </m:oMathPara>
                </a14:m>
                <a:endParaRPr lang="en-US" dirty="0"/>
              </a:p>
              <a:p>
                <a:pPr>
                  <a:spcBef>
                    <a:spcPts val="1000"/>
                  </a:spcBef>
                  <a:spcAft>
                    <a:spcPts val="1000"/>
                  </a:spcAft>
                </a:pPr>
                <a14:m>
                  <m:oMath xmlns:m="http://schemas.openxmlformats.org/officeDocument/2006/math">
                    <m:r>
                      <a:rPr lang="en-US" i="1">
                        <a:latin typeface="Cambria Math"/>
                      </a:rPr>
                      <m:t>𝑚</m:t>
                    </m:r>
                    <m:r>
                      <a:rPr lang="en-US" i="1">
                        <a:latin typeface="Cambria Math"/>
                      </a:rPr>
                      <m:t>(</m:t>
                    </m:r>
                    <m:r>
                      <m:rPr>
                        <m:sty m:val="p"/>
                      </m:rPr>
                      <a:rPr lang="en-US" i="1">
                        <a:latin typeface="Cambria Math"/>
                      </a:rPr>
                      <m:t>Ω</m:t>
                    </m:r>
                    <m:r>
                      <a:rPr lang="en-US" i="1">
                        <a:latin typeface="Cambria Math"/>
                      </a:rPr>
                      <m:t>)</m:t>
                    </m:r>
                  </m:oMath>
                </a14:m>
                <a:r>
                  <a:rPr lang="en-US" dirty="0"/>
                  <a:t>  is the measure of </a:t>
                </a:r>
                <a:r>
                  <a:rPr lang="en-US" dirty="0" smtClean="0"/>
                  <a:t>the solid </a:t>
                </a:r>
                <a:r>
                  <a:rPr lang="en-US" dirty="0"/>
                  <a:t>angle projected by the light source at the </a:t>
                </a:r>
                <a:r>
                  <a:rPr lang="en-US" dirty="0" smtClean="0"/>
                  <a:t>sample</a:t>
                </a:r>
              </a:p>
              <a:p>
                <a:pPr>
                  <a:spcBef>
                    <a:spcPts val="1000"/>
                  </a:spcBef>
                  <a:spcAft>
                    <a:spcPts val="1000"/>
                  </a:spcAft>
                </a:pPr>
                <a:r>
                  <a:rPr lang="en-US" dirty="0" smtClean="0"/>
                  <a:t> </a:t>
                </a:r>
                <a14:m>
                  <m:oMath xmlns:m="http://schemas.openxmlformats.org/officeDocument/2006/math">
                    <m:sSub>
                      <m:sSubPr>
                        <m:ctrlPr>
                          <a:rPr lang="en-US" i="1" dirty="0">
                            <a:latin typeface="Cambria Math"/>
                          </a:rPr>
                        </m:ctrlPr>
                      </m:sSubPr>
                      <m:e>
                        <m:r>
                          <a:rPr lang="en-US" i="1" dirty="0">
                            <a:latin typeface="Cambria Math"/>
                          </a:rPr>
                          <m:t>𝜔</m:t>
                        </m:r>
                      </m:e>
                      <m:sub>
                        <m:r>
                          <a:rPr lang="en-US" i="1" dirty="0">
                            <a:latin typeface="Cambria Math"/>
                          </a:rPr>
                          <m:t>𝑖</m:t>
                        </m:r>
                        <m:r>
                          <a:rPr lang="en-US" i="1" dirty="0">
                            <a:latin typeface="Cambria Math"/>
                          </a:rPr>
                          <m:t>,</m:t>
                        </m:r>
                        <m:r>
                          <a:rPr lang="en-US" i="1" dirty="0">
                            <a:latin typeface="Cambria Math"/>
                          </a:rPr>
                          <m:t>𝑜</m:t>
                        </m:r>
                      </m:sub>
                    </m:sSub>
                    <m:r>
                      <a:rPr lang="en-US" i="1" dirty="0">
                        <a:latin typeface="Cambria Math"/>
                      </a:rPr>
                      <m:t> </m:t>
                    </m:r>
                  </m:oMath>
                </a14:m>
                <a:r>
                  <a:rPr lang="en-US" dirty="0"/>
                  <a:t>are the incoming and outgoing light </a:t>
                </a:r>
                <a:r>
                  <a:rPr lang="en-US" dirty="0" smtClean="0"/>
                  <a:t>directions, respectively</a:t>
                </a:r>
              </a:p>
              <a:p>
                <a:pPr>
                  <a:spcBef>
                    <a:spcPts val="1000"/>
                  </a:spcBef>
                  <a:spcAft>
                    <a:spcPts val="1000"/>
                  </a:spcAft>
                </a:pPr>
                <a14:m>
                  <m:oMath xmlns:m="http://schemas.openxmlformats.org/officeDocument/2006/math">
                    <m:r>
                      <a:rPr lang="en-US" b="0" i="1" smtClean="0">
                        <a:latin typeface="Cambria Math"/>
                      </a:rPr>
                      <m:t>𝑝</m:t>
                    </m:r>
                    <m:r>
                      <a:rPr lang="en-US" b="0" i="1" smtClean="0">
                        <a:latin typeface="Cambria Math"/>
                      </a:rPr>
                      <m:t>≡(</m:t>
                    </m:r>
                    <m:r>
                      <a:rPr lang="en-US" b="0" i="1" smtClean="0">
                        <a:latin typeface="Cambria Math"/>
                      </a:rPr>
                      <m:t>𝑥</m:t>
                    </m:r>
                    <m:r>
                      <a:rPr lang="en-US" b="0" i="1" smtClean="0">
                        <a:latin typeface="Cambria Math"/>
                      </a:rPr>
                      <m:t>,</m:t>
                    </m:r>
                    <m:r>
                      <a:rPr lang="en-US" b="0" i="1" smtClean="0">
                        <a:latin typeface="Cambria Math"/>
                      </a:rPr>
                      <m:t>𝑦</m:t>
                    </m:r>
                    <m:r>
                      <a:rPr lang="en-US" b="0" i="1" smtClean="0">
                        <a:latin typeface="Cambria Math"/>
                      </a:rPr>
                      <m:t>)</m:t>
                    </m:r>
                  </m:oMath>
                </a14:m>
                <a:r>
                  <a:rPr lang="en-US" dirty="0" smtClean="0"/>
                  <a:t> for brevity</a:t>
                </a:r>
              </a:p>
              <a:p>
                <a:pPr>
                  <a:spcBef>
                    <a:spcPts val="1000"/>
                  </a:spcBef>
                  <a:spcAft>
                    <a:spcPts val="1000"/>
                  </a:spcAft>
                </a:pPr>
                <a14:m>
                  <m:oMath xmlns:m="http://schemas.openxmlformats.org/officeDocument/2006/math">
                    <m:r>
                      <a:rPr lang="en-US" b="0" i="1" smtClean="0">
                        <a:latin typeface="Cambria Math"/>
                      </a:rPr>
                      <m:t>𝜆</m:t>
                    </m:r>
                  </m:oMath>
                </a14:m>
                <a:r>
                  <a:rPr lang="en-US" dirty="0" smtClean="0"/>
                  <a:t> is the wavelength, as before</a:t>
                </a:r>
              </a:p>
              <a:p>
                <a:pPr>
                  <a:spcBef>
                    <a:spcPts val="1000"/>
                  </a:spcBef>
                  <a:spcAft>
                    <a:spcPts val="1000"/>
                  </a:spcAft>
                </a:pPr>
                <a14:m>
                  <m:oMath xmlns:m="http://schemas.openxmlformats.org/officeDocument/2006/math">
                    <m:r>
                      <a:rPr lang="en-US" b="0" i="1" smtClean="0">
                        <a:latin typeface="Cambria Math"/>
                      </a:rPr>
                      <m:t>𝑡</m:t>
                    </m:r>
                  </m:oMath>
                </a14:m>
                <a:r>
                  <a:rPr lang="en-US" dirty="0" smtClean="0"/>
                  <a:t> is the current time, as before</a:t>
                </a:r>
              </a:p>
            </p:txBody>
          </p:sp>
        </mc:Choice>
        <mc:Fallback xmlns="">
          <p:sp>
            <p:nvSpPr>
              <p:cNvPr id="5" name="Content Placeholder 4"/>
              <p:cNvSpPr>
                <a:spLocks noGrp="1" noRot="1" noChangeAspect="1" noMove="1" noResize="1" noEditPoints="1" noAdjustHandles="1" noChangeArrowheads="1" noChangeShapeType="1" noTextEdit="1"/>
              </p:cNvSpPr>
              <p:nvPr>
                <p:ph sz="quarter" idx="1"/>
              </p:nvPr>
            </p:nvSpPr>
            <p:spPr>
              <a:xfrm>
                <a:off x="457200" y="1447800"/>
                <a:ext cx="5867400" cy="4800600"/>
              </a:xfrm>
              <a:blipFill rotWithShape="1">
                <a:blip r:embed="rId3" cstate="print"/>
                <a:stretch>
                  <a:fillRect l="-312" t="-1144"/>
                </a:stretch>
              </a:blipFill>
            </p:spPr>
            <p:txBody>
              <a:bodyPr/>
              <a:lstStyle/>
              <a:p>
                <a:r>
                  <a:rPr lang="en-US">
                    <a:noFill/>
                  </a:rPr>
                  <a:t> </a:t>
                </a:r>
              </a:p>
            </p:txBody>
          </p:sp>
        </mc:Fallback>
      </mc:AlternateContent>
      <p:sp>
        <p:nvSpPr>
          <p:cNvPr id="2" name="Title 1"/>
          <p:cNvSpPr>
            <a:spLocks noGrp="1"/>
          </p:cNvSpPr>
          <p:nvPr>
            <p:ph type="title"/>
          </p:nvPr>
        </p:nvSpPr>
        <p:spPr/>
        <p:txBody>
          <a:bodyPr>
            <a:normAutofit fontScale="90000"/>
          </a:bodyPr>
          <a:lstStyle/>
          <a:p>
            <a:r>
              <a:rPr lang="en-US" dirty="0"/>
              <a:t>Modeling Reflectance: </a:t>
            </a:r>
            <a:r>
              <a:rPr lang="en-US" b="1" dirty="0"/>
              <a:t>The BRDF </a:t>
            </a:r>
            <a:r>
              <a:rPr lang="en-US" b="1" dirty="0" smtClean="0"/>
              <a:t>(2/3</a:t>
            </a:r>
            <a:r>
              <a:rPr lang="en-US" b="1" dirty="0"/>
              <a:t>)</a:t>
            </a:r>
          </a:p>
        </p:txBody>
      </p:sp>
      <p:grpSp>
        <p:nvGrpSpPr>
          <p:cNvPr id="35" name="Group 34"/>
          <p:cNvGrpSpPr/>
          <p:nvPr/>
        </p:nvGrpSpPr>
        <p:grpSpPr>
          <a:xfrm>
            <a:off x="5943602" y="561315"/>
            <a:ext cx="2907648" cy="4377785"/>
            <a:chOff x="5164400" y="2225598"/>
            <a:chExt cx="2907648" cy="5058095"/>
          </a:xfrm>
        </p:grpSpPr>
        <p:sp>
          <p:nvSpPr>
            <p:cNvPr id="6" name="Trapezoid 5"/>
            <p:cNvSpPr/>
            <p:nvPr/>
          </p:nvSpPr>
          <p:spPr>
            <a:xfrm>
              <a:off x="6043959" y="5454893"/>
              <a:ext cx="1120265" cy="466174"/>
            </a:xfrm>
            <a:prstGeom prst="trapezoid">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164400" y="5073893"/>
              <a:ext cx="2880265" cy="12547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c 7"/>
            <p:cNvSpPr/>
            <p:nvPr/>
          </p:nvSpPr>
          <p:spPr>
            <a:xfrm>
              <a:off x="5164400" y="4083293"/>
              <a:ext cx="2880265" cy="3200400"/>
            </a:xfrm>
            <a:prstGeom prst="arc">
              <a:avLst>
                <a:gd name="adj1" fmla="val 10800000"/>
                <a:gd name="adj2"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0" name="Oval 9"/>
            <p:cNvSpPr/>
            <p:nvPr/>
          </p:nvSpPr>
          <p:spPr>
            <a:xfrm rot="1286792">
              <a:off x="7153689" y="3110699"/>
              <a:ext cx="81334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rot="1286792">
              <a:off x="6903283" y="4295850"/>
              <a:ext cx="418337" cy="2147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stCxn id="10" idx="2"/>
            </p:cNvCxnSpPr>
            <p:nvPr/>
          </p:nvCxnSpPr>
          <p:spPr>
            <a:xfrm flipH="1">
              <a:off x="6596865" y="3114407"/>
              <a:ext cx="584982" cy="25722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0" idx="6"/>
            </p:cNvCxnSpPr>
            <p:nvPr/>
          </p:nvCxnSpPr>
          <p:spPr>
            <a:xfrm flipH="1">
              <a:off x="6596865" y="3411791"/>
              <a:ext cx="1342006" cy="22748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7363831" y="3076783"/>
                  <a:ext cx="393056"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a:rPr>
                          <m:t>Ω</m:t>
                        </m:r>
                      </m:oMath>
                    </m:oMathPara>
                  </a14:m>
                  <a:endParaRPr lang="en-US" b="0" dirty="0" smtClean="0"/>
                </a:p>
              </p:txBody>
            </p:sp>
          </mc:Choice>
          <mc:Fallback xmlns="">
            <p:sp>
              <p:nvSpPr>
                <p:cNvPr id="14" name="TextBox 13"/>
                <p:cNvSpPr txBox="1">
                  <a:spLocks noRot="1" noChangeAspect="1" noMove="1" noResize="1" noEditPoints="1" noAdjustHandles="1" noChangeArrowheads="1" noChangeShapeType="1" noTextEdit="1"/>
                </p:cNvSpPr>
                <p:nvPr/>
              </p:nvSpPr>
              <p:spPr>
                <a:xfrm>
                  <a:off x="7363831" y="3076783"/>
                  <a:ext cx="393056" cy="369332"/>
                </a:xfrm>
                <a:prstGeom prst="rect">
                  <a:avLst/>
                </a:prstGeom>
                <a:blipFill rotWithShape="1">
                  <a:blip r:embed="rId4"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7165133" y="2225598"/>
                  <a:ext cx="906915"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𝜔</m:t>
                            </m:r>
                          </m:e>
                          <m:sub>
                            <m:r>
                              <a:rPr lang="en-US" b="0" i="1" smtClean="0">
                                <a:latin typeface="Cambria Math"/>
                              </a:rPr>
                              <m:t>𝑖</m:t>
                            </m:r>
                          </m:sub>
                        </m:sSub>
                        <m:r>
                          <a:rPr lang="en-US" b="0" i="1" smtClean="0">
                            <a:latin typeface="Cambria Math"/>
                          </a:rPr>
                          <m:t>∈</m:t>
                        </m:r>
                        <m:r>
                          <m:rPr>
                            <m:sty m:val="p"/>
                          </m:rPr>
                          <a:rPr lang="en-US" b="0" i="0" smtClean="0">
                            <a:latin typeface="Cambria Math"/>
                          </a:rPr>
                          <m:t>Ω</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7165133" y="2225598"/>
                  <a:ext cx="906915" cy="492443"/>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088930" y="5426319"/>
                  <a:ext cx="517129"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a:rPr>
                          <m:t>𝑑𝐴</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7088930" y="5426318"/>
                  <a:ext cx="517129" cy="369332"/>
                </a:xfrm>
                <a:prstGeom prst="rect">
                  <a:avLst/>
                </a:prstGeom>
                <a:blipFill rotWithShape="1">
                  <a:blip r:embed="rId6" cstate="print"/>
                  <a:stretch>
                    <a:fillRect/>
                  </a:stretch>
                </a:blipFill>
              </p:spPr>
              <p:txBody>
                <a:bodyPr/>
                <a:lstStyle/>
                <a:p>
                  <a:r>
                    <a:rPr lang="en-US">
                      <a:noFill/>
                    </a:rPr>
                    <a:t> </a:t>
                  </a:r>
                </a:p>
              </p:txBody>
            </p:sp>
          </mc:Fallback>
        </mc:AlternateContent>
        <p:cxnSp>
          <p:nvCxnSpPr>
            <p:cNvPr id="17" name="Straight Arrow Connector 16"/>
            <p:cNvCxnSpPr/>
            <p:nvPr/>
          </p:nvCxnSpPr>
          <p:spPr>
            <a:xfrm flipH="1" flipV="1">
              <a:off x="6596865" y="3411791"/>
              <a:ext cx="9525" cy="2274842"/>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6281612" y="3438734"/>
                  <a:ext cx="378629"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a:rPr>
                          <m:t>𝐧</m:t>
                        </m:r>
                      </m:oMath>
                    </m:oMathPara>
                  </a14:m>
                  <a:endParaRPr lang="en-US"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6281612" y="3438733"/>
                  <a:ext cx="391453" cy="369332"/>
                </a:xfrm>
                <a:prstGeom prst="rect">
                  <a:avLst/>
                </a:prstGeom>
                <a:blipFill rotWithShape="1">
                  <a:blip r:embed="rId7" cstate="print"/>
                  <a:stretch>
                    <a:fillRect/>
                  </a:stretch>
                </a:blipFill>
              </p:spPr>
              <p:txBody>
                <a:bodyPr/>
                <a:lstStyle/>
                <a:p>
                  <a:r>
                    <a:rPr lang="en-US">
                      <a:noFill/>
                    </a:rPr>
                    <a:t> </a:t>
                  </a:r>
                </a:p>
              </p:txBody>
            </p:sp>
          </mc:Fallback>
        </mc:AlternateContent>
        <p:cxnSp>
          <p:nvCxnSpPr>
            <p:cNvPr id="19" name="Straight Arrow Connector 18"/>
            <p:cNvCxnSpPr/>
            <p:nvPr/>
          </p:nvCxnSpPr>
          <p:spPr>
            <a:xfrm flipH="1">
              <a:off x="6596865" y="2676733"/>
              <a:ext cx="914400" cy="3009900"/>
            </a:xfrm>
            <a:prstGeom prst="straightConnector1">
              <a:avLst/>
            </a:prstGeom>
            <a:ln w="38100">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948709" y="5988293"/>
              <a:ext cx="648156"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5948709" y="5639559"/>
              <a:ext cx="95250" cy="34873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043959" y="5658058"/>
              <a:ext cx="55290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6" idx="2"/>
            </p:cNvCxnSpPr>
            <p:nvPr/>
          </p:nvCxnSpPr>
          <p:spPr>
            <a:xfrm flipH="1" flipV="1">
              <a:off x="6596865" y="5687981"/>
              <a:ext cx="7227" cy="23308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723269" y="5639559"/>
              <a:ext cx="290464" cy="492443"/>
            </a:xfrm>
            <a:prstGeom prst="rect">
              <a:avLst/>
            </a:prstGeom>
            <a:noFill/>
          </p:spPr>
          <p:txBody>
            <a:bodyPr wrap="none" rtlCol="0">
              <a:spAutoFit/>
            </a:bodyPr>
            <a:lstStyle/>
            <a:p>
              <a:r>
                <a:rPr lang="en-US" i="1" dirty="0" smtClean="0"/>
                <a:t>y</a:t>
              </a:r>
              <a:endParaRPr lang="en-US" i="1" dirty="0"/>
            </a:p>
          </p:txBody>
        </p:sp>
        <p:sp>
          <p:nvSpPr>
            <p:cNvPr id="25" name="TextBox 24"/>
            <p:cNvSpPr txBox="1"/>
            <p:nvPr/>
          </p:nvSpPr>
          <p:spPr>
            <a:xfrm>
              <a:off x="6191683" y="5912093"/>
              <a:ext cx="288862" cy="492443"/>
            </a:xfrm>
            <a:prstGeom prst="rect">
              <a:avLst/>
            </a:prstGeom>
            <a:noFill/>
          </p:spPr>
          <p:txBody>
            <a:bodyPr wrap="none" rtlCol="0">
              <a:spAutoFit/>
            </a:bodyPr>
            <a:lstStyle/>
            <a:p>
              <a:r>
                <a:rPr lang="en-US" i="1" dirty="0" smtClean="0"/>
                <a:t>x</a:t>
              </a:r>
              <a:endParaRPr lang="en-US" i="1" dirty="0"/>
            </a:p>
          </p:txBody>
        </p:sp>
        <p:cxnSp>
          <p:nvCxnSpPr>
            <p:cNvPr id="26" name="Straight Arrow Connector 25"/>
            <p:cNvCxnSpPr/>
            <p:nvPr/>
          </p:nvCxnSpPr>
          <p:spPr>
            <a:xfrm flipH="1" flipV="1">
              <a:off x="5924550" y="3762375"/>
              <a:ext cx="680691" cy="1877185"/>
            </a:xfrm>
            <a:prstGeom prst="straightConnector1">
              <a:avLst/>
            </a:prstGeom>
            <a:ln w="38100">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5486400" y="3810000"/>
                  <a:ext cx="506292"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𝜔</m:t>
                            </m:r>
                          </m:e>
                          <m:sub>
                            <m:r>
                              <a:rPr lang="en-US" b="0" i="1" smtClean="0">
                                <a:latin typeface="Cambria Math"/>
                              </a:rPr>
                              <m:t>𝑜</m:t>
                            </m:r>
                          </m:sub>
                        </m:sSub>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5486400" y="3810000"/>
                  <a:ext cx="506292" cy="369332"/>
                </a:xfrm>
                <a:prstGeom prst="rect">
                  <a:avLst/>
                </a:prstGeom>
                <a:blipFill rotWithShape="1">
                  <a:blip r:embed="rId8" cstate="print"/>
                  <a:stretch>
                    <a:fillRect/>
                  </a:stretch>
                </a:blipFill>
              </p:spPr>
              <p:txBody>
                <a:bodyPr/>
                <a:lstStyle/>
                <a:p>
                  <a:r>
                    <a:rPr lang="en-US">
                      <a:noFill/>
                    </a:rPr>
                    <a:t> </a:t>
                  </a:r>
                </a:p>
              </p:txBody>
            </p:sp>
          </mc:Fallback>
        </mc:AlternateContent>
        <p:sp>
          <p:nvSpPr>
            <p:cNvPr id="31" name="Arc 30"/>
            <p:cNvSpPr/>
            <p:nvPr/>
          </p:nvSpPr>
          <p:spPr>
            <a:xfrm rot="19660780">
              <a:off x="6107686" y="4750814"/>
              <a:ext cx="914400" cy="914400"/>
            </a:xfrm>
            <a:prstGeom prst="arc">
              <a:avLst>
                <a:gd name="adj1" fmla="val 16200000"/>
                <a:gd name="adj2" fmla="val 2039314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p:cNvSpPr txBox="1"/>
                <p:nvPr/>
              </p:nvSpPr>
              <p:spPr>
                <a:xfrm>
                  <a:off x="6248400" y="4419600"/>
                  <a:ext cx="397994"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𝜙</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6248400" y="4419600"/>
                  <a:ext cx="397993" cy="369332"/>
                </a:xfrm>
                <a:prstGeom prst="rect">
                  <a:avLst/>
                </a:prstGeom>
                <a:blipFill rotWithShape="1">
                  <a:blip r:embed="rId9" cstate="print"/>
                  <a:stretch>
                    <a:fillRect b="-9836"/>
                  </a:stretch>
                </a:blipFill>
              </p:spPr>
              <p:txBody>
                <a:bodyPr/>
                <a:lstStyle/>
                <a:p>
                  <a:r>
                    <a:rPr lang="en-US">
                      <a:noFill/>
                    </a:rPr>
                    <a:t> </a:t>
                  </a:r>
                </a:p>
              </p:txBody>
            </p:sp>
          </mc:Fallback>
        </mc:AlternateContent>
      </p:grpSp>
      <p:sp>
        <p:nvSpPr>
          <p:cNvPr id="33" name="TextBox 32"/>
          <p:cNvSpPr txBox="1"/>
          <p:nvPr/>
        </p:nvSpPr>
        <p:spPr>
          <a:xfrm>
            <a:off x="3930584" y="4447101"/>
            <a:ext cx="4927310" cy="338554"/>
          </a:xfrm>
          <a:prstGeom prst="rect">
            <a:avLst/>
          </a:prstGeom>
          <a:noFill/>
        </p:spPr>
        <p:txBody>
          <a:bodyPr wrap="none" rtlCol="0">
            <a:spAutoFit/>
          </a:bodyPr>
          <a:lstStyle/>
          <a:p>
            <a:pPr algn="r"/>
            <a:r>
              <a:rPr lang="en-US" sz="1600" i="1" baseline="30000" dirty="0" smtClean="0"/>
              <a:t>1 </a:t>
            </a:r>
            <a:r>
              <a:rPr lang="en-US" sz="1600" i="1" dirty="0" smtClean="0"/>
              <a:t>Again, for the proof, consult the textbook or take cs224</a:t>
            </a:r>
            <a:endParaRPr lang="en-US" sz="1600" i="1" dirty="0"/>
          </a:p>
        </p:txBody>
      </p:sp>
      <p:sp>
        <p:nvSpPr>
          <p:cNvPr id="36" name="TextBox 35"/>
          <p:cNvSpPr txBox="1"/>
          <p:nvPr/>
        </p:nvSpPr>
        <p:spPr>
          <a:xfrm>
            <a:off x="4819292" y="4798368"/>
            <a:ext cx="4038600" cy="307777"/>
          </a:xfrm>
          <a:prstGeom prst="rect">
            <a:avLst/>
          </a:prstGeom>
          <a:noFill/>
        </p:spPr>
        <p:txBody>
          <a:bodyPr wrap="square" rtlCol="0">
            <a:spAutoFit/>
          </a:bodyPr>
          <a:lstStyle/>
          <a:p>
            <a:pPr algn="r"/>
            <a:r>
              <a:rPr lang="en-US" sz="1400" dirty="0" smtClean="0"/>
              <a:t>Image credit:  © Ben Herila, 2010</a:t>
            </a:r>
            <a:endParaRPr lang="en-US" sz="1400" dirty="0"/>
          </a:p>
        </p:txBody>
      </p:sp>
      <p:sp>
        <p:nvSpPr>
          <p:cNvPr id="4" name="Slide Number Placeholder 3"/>
          <p:cNvSpPr>
            <a:spLocks noGrp="1"/>
          </p:cNvSpPr>
          <p:nvPr>
            <p:ph type="sldNum" sz="quarter" idx="4"/>
          </p:nvPr>
        </p:nvSpPr>
        <p:spPr/>
        <p:txBody>
          <a:bodyPr/>
          <a:lstStyle/>
          <a:p>
            <a:fld id="{8B09B1D7-08F4-4981-B496-0018F6D397C3}" type="slidenum">
              <a:rPr lang="en-US" smtClean="0"/>
              <a:pPr/>
              <a:t>51</a:t>
            </a:fld>
            <a:r>
              <a:rPr lang="en-US" smtClean="0"/>
              <a:t> of 45</a:t>
            </a:r>
            <a:endParaRPr lang="en-US" dirty="0"/>
          </a:p>
        </p:txBody>
      </p:sp>
    </p:spTree>
    <p:extLst>
      <p:ext uri="{BB962C8B-B14F-4D97-AF65-F5344CB8AC3E}">
        <p14:creationId xmlns:p14="http://schemas.microsoft.com/office/powerpoint/2010/main" val="2218635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sz="quarter" idx="1"/>
              </p:nvPr>
            </p:nvSpPr>
            <p:spPr/>
            <p:txBody>
              <a:bodyPr>
                <a:normAutofit/>
              </a:bodyPr>
              <a:lstStyle/>
              <a:p>
                <a:pPr marL="0" indent="0">
                  <a:spcBef>
                    <a:spcPts val="700"/>
                  </a:spcBef>
                  <a:spcAft>
                    <a:spcPts val="700"/>
                  </a:spcAft>
                  <a:buNone/>
                </a:pPr>
                <a14:m>
                  <m:oMathPara xmlns:m="http://schemas.openxmlformats.org/officeDocument/2006/math">
                    <m:oMathParaPr>
                      <m:jc m:val="centerGroup"/>
                    </m:oMathParaPr>
                    <m:oMath xmlns:m="http://schemas.openxmlformats.org/officeDocument/2006/math">
                      <m:r>
                        <a:rPr lang="en-US" i="1" dirty="0" smtClean="0">
                          <a:latin typeface="Cambria Math"/>
                        </a:rPr>
                        <m:t>𝜌</m:t>
                      </m:r>
                      <m:d>
                        <m:dPr>
                          <m:ctrlPr>
                            <a:rPr lang="en-US" i="1" dirty="0">
                              <a:latin typeface="Cambria Math"/>
                            </a:rPr>
                          </m:ctrlPr>
                        </m:dPr>
                        <m:e>
                          <m:r>
                            <a:rPr lang="en-US" i="1" dirty="0">
                              <a:latin typeface="Cambria Math"/>
                            </a:rPr>
                            <m:t>𝑝</m:t>
                          </m:r>
                          <m:r>
                            <a:rPr lang="en-US" i="1" dirty="0">
                              <a:latin typeface="Cambria Math"/>
                            </a:rPr>
                            <m:t>,</m:t>
                          </m:r>
                          <m:sSub>
                            <m:sSubPr>
                              <m:ctrlPr>
                                <a:rPr lang="en-US" i="1" dirty="0">
                                  <a:latin typeface="Cambria Math"/>
                                </a:rPr>
                              </m:ctrlPr>
                            </m:sSubPr>
                            <m:e>
                              <m:r>
                                <a:rPr lang="en-US" i="1" dirty="0">
                                  <a:latin typeface="Cambria Math"/>
                                </a:rPr>
                                <m:t>𝜔</m:t>
                              </m:r>
                            </m:e>
                            <m:sub>
                              <m:r>
                                <a:rPr lang="en-US" i="1" dirty="0">
                                  <a:latin typeface="Cambria Math"/>
                                </a:rPr>
                                <m:t>𝑖</m:t>
                              </m:r>
                            </m:sub>
                          </m:sSub>
                          <m:r>
                            <a:rPr lang="en-US" i="1" dirty="0">
                              <a:latin typeface="Cambria Math"/>
                            </a:rPr>
                            <m:t>,</m:t>
                          </m:r>
                          <m:sSub>
                            <m:sSubPr>
                              <m:ctrlPr>
                                <a:rPr lang="en-US" i="1" dirty="0">
                                  <a:latin typeface="Cambria Math"/>
                                </a:rPr>
                              </m:ctrlPr>
                            </m:sSubPr>
                            <m:e>
                              <m:r>
                                <a:rPr lang="en-US" i="1" dirty="0">
                                  <a:latin typeface="Cambria Math"/>
                                </a:rPr>
                                <m:t>𝜔</m:t>
                              </m:r>
                            </m:e>
                            <m:sub>
                              <m:r>
                                <a:rPr lang="en-US" i="1" dirty="0">
                                  <a:latin typeface="Cambria Math"/>
                                </a:rPr>
                                <m:t>𝑜</m:t>
                              </m:r>
                            </m:sub>
                          </m:sSub>
                          <m:r>
                            <a:rPr lang="en-US" i="1" dirty="0">
                              <a:latin typeface="Cambria Math"/>
                            </a:rPr>
                            <m:t>,</m:t>
                          </m:r>
                          <m:r>
                            <a:rPr lang="en-US" i="1" dirty="0">
                              <a:latin typeface="Cambria Math"/>
                            </a:rPr>
                            <m:t>𝜆</m:t>
                          </m:r>
                        </m:e>
                      </m:d>
                      <m:r>
                        <a:rPr lang="en-US" i="1" dirty="0">
                          <a:latin typeface="Cambria Math"/>
                        </a:rPr>
                        <m:t>=</m:t>
                      </m:r>
                      <m:f>
                        <m:fPr>
                          <m:ctrlPr>
                            <a:rPr lang="en-US" i="1" dirty="0">
                              <a:latin typeface="Cambria Math"/>
                            </a:rPr>
                          </m:ctrlPr>
                        </m:fPr>
                        <m:num>
                          <m:r>
                            <a:rPr lang="en-US" i="1" dirty="0">
                              <a:latin typeface="Cambria Math"/>
                            </a:rPr>
                            <m:t>𝐿</m:t>
                          </m:r>
                          <m:r>
                            <a:rPr lang="en-US" i="1" dirty="0">
                              <a:latin typeface="Cambria Math"/>
                            </a:rPr>
                            <m:t>(</m:t>
                          </m:r>
                          <m:r>
                            <a:rPr lang="en-US" i="1" dirty="0">
                              <a:latin typeface="Cambria Math"/>
                            </a:rPr>
                            <m:t>𝑡</m:t>
                          </m:r>
                          <m:r>
                            <a:rPr lang="en-US" i="1" dirty="0">
                              <a:latin typeface="Cambria Math"/>
                            </a:rPr>
                            <m:t>,</m:t>
                          </m:r>
                          <m:r>
                            <a:rPr lang="en-US" i="1" dirty="0">
                              <a:latin typeface="Cambria Math"/>
                            </a:rPr>
                            <m:t>𝑝</m:t>
                          </m:r>
                          <m:r>
                            <a:rPr lang="en-US" i="1" dirty="0">
                              <a:latin typeface="Cambria Math"/>
                            </a:rPr>
                            <m:t>,</m:t>
                          </m:r>
                          <m:sSub>
                            <m:sSubPr>
                              <m:ctrlPr>
                                <a:rPr lang="en-US" i="1" dirty="0">
                                  <a:latin typeface="Cambria Math"/>
                                </a:rPr>
                              </m:ctrlPr>
                            </m:sSubPr>
                            <m:e>
                              <m:r>
                                <a:rPr lang="en-US" i="1" dirty="0">
                                  <a:latin typeface="Cambria Math"/>
                                </a:rPr>
                                <m:t>𝜔</m:t>
                              </m:r>
                            </m:e>
                            <m:sub>
                              <m:r>
                                <a:rPr lang="en-US" i="1" dirty="0">
                                  <a:latin typeface="Cambria Math"/>
                                </a:rPr>
                                <m:t>𝑜</m:t>
                              </m:r>
                            </m:sub>
                          </m:sSub>
                          <m:r>
                            <a:rPr lang="en-US" i="1" dirty="0">
                              <a:latin typeface="Cambria Math"/>
                            </a:rPr>
                            <m:t>𝜆</m:t>
                          </m:r>
                          <m:r>
                            <a:rPr lang="en-US" i="1" dirty="0">
                              <a:latin typeface="Cambria Math"/>
                            </a:rPr>
                            <m:t>)</m:t>
                          </m:r>
                        </m:num>
                        <m:den>
                          <m:r>
                            <a:rPr lang="en-US" i="1">
                              <a:latin typeface="Cambria Math"/>
                            </a:rPr>
                            <m:t>𝐿</m:t>
                          </m:r>
                          <m:d>
                            <m:dPr>
                              <m:ctrlPr>
                                <a:rPr lang="en-US" i="1">
                                  <a:latin typeface="Cambria Math"/>
                                </a:rPr>
                              </m:ctrlPr>
                            </m:dPr>
                            <m:e>
                              <m:r>
                                <a:rPr lang="en-US" i="1">
                                  <a:latin typeface="Cambria Math"/>
                                </a:rPr>
                                <m:t>𝑡</m:t>
                              </m:r>
                              <m:r>
                                <a:rPr lang="en-US" i="1">
                                  <a:latin typeface="Cambria Math"/>
                                </a:rPr>
                                <m:t>,</m:t>
                              </m:r>
                              <m:r>
                                <a:rPr lang="en-US" i="1">
                                  <a:latin typeface="Cambria Math"/>
                                </a:rPr>
                                <m:t>𝑝</m:t>
                              </m:r>
                              <m:r>
                                <a:rPr lang="en-US" i="1">
                                  <a:latin typeface="Cambria Math"/>
                                </a:rPr>
                                <m:t>,−</m:t>
                              </m:r>
                              <m:sSub>
                                <m:sSubPr>
                                  <m:ctrlPr>
                                    <a:rPr lang="en-US" i="1">
                                      <a:latin typeface="Cambria Math"/>
                                    </a:rPr>
                                  </m:ctrlPr>
                                </m:sSubPr>
                                <m:e>
                                  <m:r>
                                    <a:rPr lang="en-US" i="1">
                                      <a:latin typeface="Cambria Math"/>
                                    </a:rPr>
                                    <m:t>𝜔</m:t>
                                  </m:r>
                                </m:e>
                                <m:sub>
                                  <m:r>
                                    <a:rPr lang="en-US" i="1">
                                      <a:latin typeface="Cambria Math"/>
                                    </a:rPr>
                                    <m:t>𝑖</m:t>
                                  </m:r>
                                </m:sub>
                              </m:sSub>
                              <m:r>
                                <a:rPr lang="en-US" i="1">
                                  <a:latin typeface="Cambria Math"/>
                                </a:rPr>
                                <m:t>,</m:t>
                              </m:r>
                              <m:r>
                                <a:rPr lang="en-US" i="1">
                                  <a:latin typeface="Cambria Math"/>
                                </a:rPr>
                                <m:t>𝜆</m:t>
                              </m:r>
                            </m:e>
                          </m:d>
                          <m:func>
                            <m:funcPr>
                              <m:ctrlPr>
                                <a:rPr lang="en-US" i="1">
                                  <a:latin typeface="Cambria Math"/>
                                </a:rPr>
                              </m:ctrlPr>
                            </m:funcPr>
                            <m:fName>
                              <m:r>
                                <m:rPr>
                                  <m:sty m:val="p"/>
                                </m:rPr>
                                <a:rPr lang="en-US" i="1">
                                  <a:latin typeface="Cambria Math"/>
                                </a:rPr>
                                <m:t>cos</m:t>
                              </m:r>
                            </m:fName>
                            <m:e>
                              <m:d>
                                <m:dPr>
                                  <m:ctrlPr>
                                    <a:rPr lang="en-US" i="1">
                                      <a:latin typeface="Cambria Math"/>
                                    </a:rPr>
                                  </m:ctrlPr>
                                </m:dPr>
                                <m:e>
                                  <m:r>
                                    <a:rPr lang="en-US" i="1">
                                      <a:latin typeface="Cambria Math"/>
                                    </a:rPr>
                                    <m:t>𝜙</m:t>
                                  </m:r>
                                </m:e>
                              </m:d>
                            </m:e>
                          </m:func>
                          <m:r>
                            <a:rPr lang="en-US" i="1">
                              <a:latin typeface="Cambria Math"/>
                            </a:rPr>
                            <m:t>𝑚</m:t>
                          </m:r>
                          <m:r>
                            <a:rPr lang="en-US" i="1">
                              <a:latin typeface="Cambria Math"/>
                            </a:rPr>
                            <m:t>(</m:t>
                          </m:r>
                          <m:r>
                            <m:rPr>
                              <m:sty m:val="p"/>
                            </m:rPr>
                            <a:rPr lang="en-US" i="1">
                              <a:latin typeface="Cambria Math"/>
                            </a:rPr>
                            <m:t>Ω</m:t>
                          </m:r>
                          <m:r>
                            <a:rPr lang="en-US" i="1">
                              <a:latin typeface="Cambria Math"/>
                            </a:rPr>
                            <m:t>)</m:t>
                          </m:r>
                        </m:den>
                      </m:f>
                    </m:oMath>
                  </m:oMathPara>
                </a14:m>
                <a:endParaRPr lang="en-US" dirty="0"/>
              </a:p>
              <a:p>
                <a:pPr>
                  <a:spcBef>
                    <a:spcPts val="700"/>
                  </a:spcBef>
                  <a:spcAft>
                    <a:spcPts val="700"/>
                  </a:spcAft>
                </a:pPr>
                <a:endParaRPr lang="en-US" dirty="0" smtClean="0"/>
              </a:p>
              <a:p>
                <a:pPr>
                  <a:spcBef>
                    <a:spcPts val="700"/>
                  </a:spcBef>
                  <a:spcAft>
                    <a:spcPts val="700"/>
                  </a:spcAft>
                </a:pPr>
                <a:r>
                  <a:rPr lang="en-US" dirty="0" smtClean="0"/>
                  <a:t>The BRDF of most materials satisfies </a:t>
                </a:r>
                <a:r>
                  <a:rPr lang="en-US" b="1" i="1" dirty="0" smtClean="0">
                    <a:solidFill>
                      <a:srgbClr val="920000"/>
                    </a:solidFill>
                  </a:rPr>
                  <a:t>Helmholtz reciprocity</a:t>
                </a:r>
              </a:p>
              <a:p>
                <a:pPr marL="0" indent="0">
                  <a:spcBef>
                    <a:spcPts val="700"/>
                  </a:spcBef>
                  <a:spcAft>
                    <a:spcPts val="700"/>
                  </a:spcAft>
                  <a:buNone/>
                </a:pPr>
                <a14:m>
                  <m:oMathPara xmlns:m="http://schemas.openxmlformats.org/officeDocument/2006/math">
                    <m:oMathParaPr>
                      <m:jc m:val="centerGroup"/>
                    </m:oMathParaPr>
                    <m:oMath xmlns:m="http://schemas.openxmlformats.org/officeDocument/2006/math">
                      <m:r>
                        <a:rPr lang="en-US" sz="2000" i="1" dirty="0" smtClean="0">
                          <a:latin typeface="Cambria Math"/>
                        </a:rPr>
                        <m:t>𝜌</m:t>
                      </m:r>
                      <m:d>
                        <m:dPr>
                          <m:ctrlPr>
                            <a:rPr lang="en-US" sz="2000" i="1" dirty="0" smtClean="0">
                              <a:latin typeface="Cambria Math"/>
                            </a:rPr>
                          </m:ctrlPr>
                        </m:dPr>
                        <m:e>
                          <m:r>
                            <a:rPr lang="en-US" sz="2000" i="1" dirty="0" smtClean="0">
                              <a:latin typeface="Cambria Math"/>
                            </a:rPr>
                            <m:t>𝑝</m:t>
                          </m:r>
                          <m:r>
                            <a:rPr lang="en-US" sz="2000" i="1" dirty="0" smtClean="0">
                              <a:latin typeface="Cambria Math"/>
                            </a:rPr>
                            <m:t>,</m:t>
                          </m:r>
                          <m:sSub>
                            <m:sSubPr>
                              <m:ctrlPr>
                                <a:rPr lang="en-US" sz="2000" i="1" dirty="0" smtClean="0">
                                  <a:latin typeface="Cambria Math"/>
                                </a:rPr>
                              </m:ctrlPr>
                            </m:sSubPr>
                            <m:e>
                              <m:r>
                                <a:rPr lang="en-US" sz="2000" i="1" dirty="0" smtClean="0">
                                  <a:latin typeface="Cambria Math"/>
                                </a:rPr>
                                <m:t>𝜔</m:t>
                              </m:r>
                            </m:e>
                            <m:sub>
                              <m:r>
                                <a:rPr lang="en-US" sz="2000" i="1" dirty="0" smtClean="0">
                                  <a:latin typeface="Cambria Math"/>
                                </a:rPr>
                                <m:t>𝑖</m:t>
                              </m:r>
                            </m:sub>
                          </m:sSub>
                          <m:r>
                            <a:rPr lang="en-US" sz="2000" i="1" dirty="0" smtClean="0">
                              <a:latin typeface="Cambria Math"/>
                            </a:rPr>
                            <m:t>,</m:t>
                          </m:r>
                          <m:sSub>
                            <m:sSubPr>
                              <m:ctrlPr>
                                <a:rPr lang="en-US" sz="2000" i="1" dirty="0" smtClean="0">
                                  <a:latin typeface="Cambria Math"/>
                                </a:rPr>
                              </m:ctrlPr>
                            </m:sSubPr>
                            <m:e>
                              <m:r>
                                <a:rPr lang="en-US" sz="2000" i="1" dirty="0" smtClean="0">
                                  <a:latin typeface="Cambria Math"/>
                                </a:rPr>
                                <m:t>𝜔</m:t>
                              </m:r>
                            </m:e>
                            <m:sub>
                              <m:r>
                                <a:rPr lang="en-US" sz="2000" i="1" dirty="0" smtClean="0">
                                  <a:latin typeface="Cambria Math"/>
                                </a:rPr>
                                <m:t>𝑜</m:t>
                              </m:r>
                            </m:sub>
                          </m:sSub>
                          <m:r>
                            <a:rPr lang="en-US" sz="2000" i="1" dirty="0" smtClean="0">
                              <a:latin typeface="Cambria Math"/>
                            </a:rPr>
                            <m:t>,</m:t>
                          </m:r>
                          <m:r>
                            <a:rPr lang="en-US" sz="2000" i="1" dirty="0" smtClean="0">
                              <a:latin typeface="Cambria Math"/>
                            </a:rPr>
                            <m:t>𝜆</m:t>
                          </m:r>
                        </m:e>
                      </m:d>
                      <m:r>
                        <a:rPr lang="en-US" sz="2000" i="1" dirty="0" smtClean="0">
                          <a:latin typeface="Cambria Math"/>
                        </a:rPr>
                        <m:t>=</m:t>
                      </m:r>
                      <m:r>
                        <a:rPr lang="en-US" sz="2000" i="1" dirty="0" smtClean="0">
                          <a:latin typeface="Cambria Math"/>
                        </a:rPr>
                        <m:t>𝜌</m:t>
                      </m:r>
                      <m:d>
                        <m:dPr>
                          <m:ctrlPr>
                            <a:rPr lang="en-US" sz="2000" i="1" dirty="0" smtClean="0">
                              <a:latin typeface="Cambria Math"/>
                            </a:rPr>
                          </m:ctrlPr>
                        </m:dPr>
                        <m:e>
                          <m:r>
                            <a:rPr lang="en-US" sz="2000" i="1" dirty="0" smtClean="0">
                              <a:latin typeface="Cambria Math"/>
                            </a:rPr>
                            <m:t>𝑝</m:t>
                          </m:r>
                          <m:r>
                            <a:rPr lang="en-US" sz="2000" i="1" dirty="0" smtClean="0">
                              <a:latin typeface="Cambria Math"/>
                            </a:rPr>
                            <m:t>,</m:t>
                          </m:r>
                          <m:sSub>
                            <m:sSubPr>
                              <m:ctrlPr>
                                <a:rPr lang="en-US" sz="2000" i="1" dirty="0" smtClean="0">
                                  <a:latin typeface="Cambria Math"/>
                                </a:rPr>
                              </m:ctrlPr>
                            </m:sSubPr>
                            <m:e>
                              <m:r>
                                <a:rPr lang="en-US" sz="2000" i="1" dirty="0" smtClean="0">
                                  <a:latin typeface="Cambria Math"/>
                                </a:rPr>
                                <m:t>𝜔</m:t>
                              </m:r>
                            </m:e>
                            <m:sub>
                              <m:r>
                                <a:rPr lang="en-US" sz="2000" i="1" dirty="0" smtClean="0">
                                  <a:latin typeface="Cambria Math"/>
                                </a:rPr>
                                <m:t>𝑜</m:t>
                              </m:r>
                            </m:sub>
                          </m:sSub>
                          <m:r>
                            <a:rPr lang="en-US" sz="2000" i="1" dirty="0" smtClean="0">
                              <a:latin typeface="Cambria Math"/>
                            </a:rPr>
                            <m:t>,</m:t>
                          </m:r>
                          <m:sSub>
                            <m:sSubPr>
                              <m:ctrlPr>
                                <a:rPr lang="en-US" sz="2000" i="1" dirty="0" smtClean="0">
                                  <a:latin typeface="Cambria Math"/>
                                </a:rPr>
                              </m:ctrlPr>
                            </m:sSubPr>
                            <m:e>
                              <m:r>
                                <a:rPr lang="en-US" sz="2000" i="1" dirty="0" smtClean="0">
                                  <a:latin typeface="Cambria Math"/>
                                </a:rPr>
                                <m:t>𝜔</m:t>
                              </m:r>
                            </m:e>
                            <m:sub>
                              <m:r>
                                <a:rPr lang="en-US" sz="2000" i="1" dirty="0" smtClean="0">
                                  <a:latin typeface="Cambria Math"/>
                                </a:rPr>
                                <m:t>𝑖</m:t>
                              </m:r>
                            </m:sub>
                          </m:sSub>
                          <m:r>
                            <a:rPr lang="en-US" sz="2000" i="1" dirty="0" smtClean="0">
                              <a:latin typeface="Cambria Math"/>
                            </a:rPr>
                            <m:t>,</m:t>
                          </m:r>
                          <m:r>
                            <a:rPr lang="en-US" sz="2000" i="1" dirty="0" smtClean="0">
                              <a:latin typeface="Cambria Math"/>
                            </a:rPr>
                            <m:t>𝜆</m:t>
                          </m:r>
                        </m:e>
                      </m:d>
                    </m:oMath>
                  </m:oMathPara>
                </a14:m>
                <a:endParaRPr lang="en-US" sz="2000" i="1" dirty="0" smtClean="0">
                  <a:latin typeface="Cambria Math"/>
                </a:endParaRPr>
              </a:p>
              <a:p>
                <a:pPr>
                  <a:spcBef>
                    <a:spcPts val="700"/>
                  </a:spcBef>
                  <a:spcAft>
                    <a:spcPts val="700"/>
                  </a:spcAft>
                </a:pPr>
                <a:endParaRPr lang="en-US" sz="2000" dirty="0">
                  <a:latin typeface="Cambria Math"/>
                </a:endParaRPr>
              </a:p>
              <a:p>
                <a:pPr>
                  <a:spcBef>
                    <a:spcPts val="700"/>
                  </a:spcBef>
                  <a:spcAft>
                    <a:spcPts val="700"/>
                  </a:spcAft>
                </a:pPr>
                <a:endParaRPr lang="en-US" dirty="0" smtClean="0"/>
              </a:p>
            </p:txBody>
          </p:sp>
        </mc:Choice>
        <mc:Fallback xmlns="">
          <p:sp>
            <p:nvSpPr>
              <p:cNvPr id="5" name="Content Placeholder 4"/>
              <p:cNvSpPr>
                <a:spLocks noGrp="1" noRot="1" noChangeAspect="1" noMove="1" noResize="1" noEditPoints="1" noAdjustHandles="1" noChangeArrowheads="1" noChangeShapeType="1" noTextEdit="1"/>
              </p:cNvSpPr>
              <p:nvPr>
                <p:ph sz="quarter" idx="1"/>
              </p:nvPr>
            </p:nvSpPr>
            <p:spPr>
              <a:blipFill rotWithShape="1">
                <a:blip r:embed="rId3"/>
                <a:stretch>
                  <a:fillRect l="-222"/>
                </a:stretch>
              </a:blipFill>
            </p:spPr>
            <p:txBody>
              <a:bodyPr/>
              <a:lstStyle/>
              <a:p>
                <a:r>
                  <a:rPr lang="en-US">
                    <a:noFill/>
                  </a:rPr>
                  <a:t> </a:t>
                </a:r>
              </a:p>
            </p:txBody>
          </p:sp>
        </mc:Fallback>
      </mc:AlternateContent>
      <p:sp>
        <p:nvSpPr>
          <p:cNvPr id="2" name="Title 1"/>
          <p:cNvSpPr>
            <a:spLocks noGrp="1"/>
          </p:cNvSpPr>
          <p:nvPr>
            <p:ph type="title"/>
          </p:nvPr>
        </p:nvSpPr>
        <p:spPr/>
        <p:txBody>
          <a:bodyPr>
            <a:normAutofit fontScale="90000"/>
          </a:bodyPr>
          <a:lstStyle/>
          <a:p>
            <a:r>
              <a:rPr lang="en-US" dirty="0"/>
              <a:t>Modeling Reflectance: </a:t>
            </a:r>
            <a:r>
              <a:rPr lang="en-US" b="1" dirty="0"/>
              <a:t>The BRDF </a:t>
            </a:r>
            <a:r>
              <a:rPr lang="en-US" b="1" dirty="0" smtClean="0"/>
              <a:t>(3/3</a:t>
            </a:r>
            <a:r>
              <a:rPr lang="en-US" b="1" dirty="0"/>
              <a:t>)</a:t>
            </a:r>
          </a:p>
        </p:txBody>
      </p:sp>
      <p:sp>
        <p:nvSpPr>
          <p:cNvPr id="6" name="Slide Number Placeholder 5"/>
          <p:cNvSpPr>
            <a:spLocks noGrp="1"/>
          </p:cNvSpPr>
          <p:nvPr>
            <p:ph type="sldNum" sz="quarter" idx="4"/>
          </p:nvPr>
        </p:nvSpPr>
        <p:spPr/>
        <p:txBody>
          <a:bodyPr/>
          <a:lstStyle/>
          <a:p>
            <a:fld id="{8B09B1D7-08F4-4981-B496-0018F6D397C3}" type="slidenum">
              <a:rPr lang="en-US" smtClean="0"/>
              <a:pPr/>
              <a:t>52</a:t>
            </a:fld>
            <a:r>
              <a:rPr lang="en-US" smtClean="0"/>
              <a:t> of 45</a:t>
            </a:r>
            <a:endParaRPr lang="en-US" dirty="0"/>
          </a:p>
        </p:txBody>
      </p:sp>
    </p:spTree>
    <p:extLst>
      <p:ext uri="{BB962C8B-B14F-4D97-AF65-F5344CB8AC3E}">
        <p14:creationId xmlns:p14="http://schemas.microsoft.com/office/powerpoint/2010/main" val="177242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457200" y="1085850"/>
                <a:ext cx="8229600" cy="3543300"/>
              </a:xfrm>
            </p:spPr>
            <p:txBody>
              <a:bodyPr>
                <a:normAutofit fontScale="77500" lnSpcReduction="20000"/>
              </a:bodyPr>
              <a:lstStyle/>
              <a:p>
                <a:r>
                  <a:rPr lang="en-US" dirty="0" smtClean="0"/>
                  <a:t>Let’s put together what we have so far</a:t>
                </a:r>
              </a:p>
              <a:p>
                <a:r>
                  <a:rPr lang="en-US" dirty="0" smtClean="0"/>
                  <a:t>Amount of light reflected at a given surface point </a:t>
                </a:r>
                <a14:m>
                  <m:oMath xmlns:m="http://schemas.openxmlformats.org/officeDocument/2006/math">
                    <m:r>
                      <a:rPr lang="en-US" b="0" i="1" smtClean="0">
                        <a:latin typeface="Cambria Math"/>
                      </a:rPr>
                      <m:t>𝑝</m:t>
                    </m:r>
                    <m:r>
                      <a:rPr lang="en-US" b="0" i="1" smtClean="0">
                        <a:latin typeface="Cambria Math"/>
                      </a:rPr>
                      <m:t>=</m:t>
                    </m:r>
                    <m:d>
                      <m:dPr>
                        <m:ctrlPr>
                          <a:rPr lang="en-US" b="0" i="1" smtClean="0">
                            <a:latin typeface="Cambria Math"/>
                          </a:rPr>
                        </m:ctrlPr>
                      </m:dPr>
                      <m:e>
                        <m:r>
                          <a:rPr lang="en-US" b="0" i="1" smtClean="0">
                            <a:latin typeface="Cambria Math"/>
                          </a:rPr>
                          <m:t>𝑥</m:t>
                        </m:r>
                        <m:r>
                          <a:rPr lang="en-US" b="0" i="1" smtClean="0">
                            <a:latin typeface="Cambria Math"/>
                          </a:rPr>
                          <m:t>,</m:t>
                        </m:r>
                        <m:r>
                          <a:rPr lang="en-US" b="0" i="1" smtClean="0">
                            <a:latin typeface="Cambria Math"/>
                          </a:rPr>
                          <m:t>𝑦</m:t>
                        </m:r>
                      </m:e>
                    </m:d>
                  </m:oMath>
                </a14:m>
                <a:r>
                  <a:rPr lang="en-US" dirty="0" smtClean="0"/>
                  <a:t> is</a:t>
                </a:r>
                <a:br>
                  <a:rPr lang="en-US" dirty="0" smtClean="0"/>
                </a:br>
                <a14:m>
                  <m:oMath xmlns:m="http://schemas.openxmlformats.org/officeDocument/2006/math">
                    <m:r>
                      <a:rPr lang="en-US" i="1" dirty="0" smtClean="0">
                        <a:latin typeface="Cambria Math"/>
                      </a:rPr>
                      <m:t>𝐿</m:t>
                    </m:r>
                    <m:d>
                      <m:dPr>
                        <m:ctrlPr>
                          <a:rPr lang="en-US" i="1" dirty="0" smtClean="0">
                            <a:latin typeface="Cambria Math"/>
                          </a:rPr>
                        </m:ctrlPr>
                      </m:dPr>
                      <m:e>
                        <m:r>
                          <a:rPr lang="en-US" i="1" dirty="0" smtClean="0">
                            <a:latin typeface="Cambria Math"/>
                          </a:rPr>
                          <m:t>𝑡</m:t>
                        </m:r>
                        <m:r>
                          <a:rPr lang="en-US" i="1" dirty="0" smtClean="0">
                            <a:latin typeface="Cambria Math"/>
                          </a:rPr>
                          <m:t>,</m:t>
                        </m:r>
                        <m:r>
                          <a:rPr lang="en-US" i="1" dirty="0" smtClean="0">
                            <a:latin typeface="Cambria Math"/>
                          </a:rPr>
                          <m:t>𝑝</m:t>
                        </m:r>
                        <m:r>
                          <a:rPr lang="en-US" i="1" dirty="0" smtClean="0">
                            <a:latin typeface="Cambria Math"/>
                          </a:rPr>
                          <m:t>,</m:t>
                        </m:r>
                        <m:sSub>
                          <m:sSubPr>
                            <m:ctrlPr>
                              <a:rPr lang="en-US" i="1" dirty="0" smtClean="0">
                                <a:latin typeface="Cambria Math"/>
                              </a:rPr>
                            </m:ctrlPr>
                          </m:sSubPr>
                          <m:e>
                            <m:r>
                              <a:rPr lang="en-US" i="1" dirty="0" smtClean="0">
                                <a:latin typeface="Cambria Math"/>
                              </a:rPr>
                              <m:t>𝜔</m:t>
                            </m:r>
                          </m:e>
                          <m:sub>
                            <m:r>
                              <a:rPr lang="en-US" i="1" dirty="0" smtClean="0">
                                <a:latin typeface="Cambria Math"/>
                              </a:rPr>
                              <m:t>𝑜</m:t>
                            </m:r>
                          </m:sub>
                        </m:sSub>
                        <m:r>
                          <a:rPr lang="en-US" i="1" dirty="0" smtClean="0">
                            <a:latin typeface="Cambria Math"/>
                          </a:rPr>
                          <m:t>,</m:t>
                        </m:r>
                        <m:r>
                          <a:rPr lang="en-US" i="1" dirty="0" smtClean="0">
                            <a:latin typeface="Cambria Math"/>
                          </a:rPr>
                          <m:t>𝜆</m:t>
                        </m:r>
                      </m:e>
                    </m:d>
                    <m:r>
                      <a:rPr lang="en-US" i="1" dirty="0" smtClean="0">
                        <a:latin typeface="Cambria Math"/>
                      </a:rPr>
                      <m:t>=</m:t>
                    </m:r>
                    <m:nary>
                      <m:naryPr>
                        <m:supHide m:val="on"/>
                        <m:ctrlPr>
                          <a:rPr lang="en-US" i="1" dirty="0" smtClean="0">
                            <a:latin typeface="Cambria Math"/>
                          </a:rPr>
                        </m:ctrlPr>
                      </m:naryPr>
                      <m:sub>
                        <m:r>
                          <a:rPr lang="en-US" i="1" dirty="0" smtClean="0">
                            <a:latin typeface="Cambria Math"/>
                          </a:rPr>
                          <m:t>𝜔</m:t>
                        </m:r>
                        <m:r>
                          <a:rPr lang="en-US" i="1" dirty="0" smtClean="0">
                            <a:latin typeface="Cambria Math"/>
                          </a:rPr>
                          <m:t>∈</m:t>
                        </m:r>
                        <m:sSup>
                          <m:sSupPr>
                            <m:ctrlPr>
                              <a:rPr lang="en-US" i="1" dirty="0" smtClean="0">
                                <a:latin typeface="Cambria Math"/>
                              </a:rPr>
                            </m:ctrlPr>
                          </m:sSupPr>
                          <m:e>
                            <m:r>
                              <m:rPr>
                                <m:sty m:val="p"/>
                              </m:rPr>
                              <a:rPr lang="en-US" i="1" dirty="0" smtClean="0">
                                <a:latin typeface="Cambria Math"/>
                              </a:rPr>
                              <m:t>Ω</m:t>
                            </m:r>
                          </m:e>
                          <m:sup>
                            <m:r>
                              <a:rPr lang="en-US" i="1" dirty="0" smtClean="0">
                                <a:latin typeface="Cambria Math"/>
                              </a:rPr>
                              <m:t>+</m:t>
                            </m:r>
                          </m:sup>
                        </m:sSup>
                      </m:sub>
                      <m:sup/>
                      <m:e>
                        <m:r>
                          <a:rPr lang="en-US" i="1" dirty="0" smtClean="0">
                            <a:latin typeface="Cambria Math"/>
                          </a:rPr>
                          <m:t>𝐿</m:t>
                        </m:r>
                        <m:d>
                          <m:dPr>
                            <m:ctrlPr>
                              <a:rPr lang="en-US" i="1" dirty="0" smtClean="0">
                                <a:latin typeface="Cambria Math"/>
                              </a:rPr>
                            </m:ctrlPr>
                          </m:dPr>
                          <m:e>
                            <m:r>
                              <a:rPr lang="en-US" i="1" dirty="0" smtClean="0">
                                <a:latin typeface="Cambria Math"/>
                              </a:rPr>
                              <m:t>𝑡</m:t>
                            </m:r>
                            <m:r>
                              <a:rPr lang="en-US" i="1" dirty="0" smtClean="0">
                                <a:latin typeface="Cambria Math"/>
                              </a:rPr>
                              <m:t>,</m:t>
                            </m:r>
                            <m:r>
                              <a:rPr lang="en-US" i="1" dirty="0" smtClean="0">
                                <a:latin typeface="Cambria Math"/>
                              </a:rPr>
                              <m:t>𝑝</m:t>
                            </m:r>
                            <m:r>
                              <a:rPr lang="en-US" i="1" dirty="0" smtClean="0">
                                <a:latin typeface="Cambria Math"/>
                              </a:rPr>
                              <m:t>,</m:t>
                            </m:r>
                            <m:sSub>
                              <m:sSubPr>
                                <m:ctrlPr>
                                  <a:rPr lang="en-US" i="1" dirty="0" smtClean="0">
                                    <a:latin typeface="Cambria Math"/>
                                  </a:rPr>
                                </m:ctrlPr>
                              </m:sSubPr>
                              <m:e>
                                <m:r>
                                  <a:rPr lang="en-US" i="1" dirty="0" smtClean="0">
                                    <a:latin typeface="Cambria Math"/>
                                  </a:rPr>
                                  <m:t>𝜔</m:t>
                                </m:r>
                              </m:e>
                              <m:sub>
                                <m:r>
                                  <a:rPr lang="en-US" i="1" dirty="0" smtClean="0">
                                    <a:latin typeface="Cambria Math"/>
                                  </a:rPr>
                                  <m:t>𝑖</m:t>
                                </m:r>
                              </m:sub>
                            </m:sSub>
                            <m:r>
                              <a:rPr lang="en-US" i="1" dirty="0" smtClean="0">
                                <a:latin typeface="Cambria Math"/>
                              </a:rPr>
                              <m:t>,</m:t>
                            </m:r>
                            <m:r>
                              <a:rPr lang="en-US" i="1" dirty="0" smtClean="0">
                                <a:latin typeface="Cambria Math"/>
                              </a:rPr>
                              <m:t>𝜆</m:t>
                            </m:r>
                          </m:e>
                        </m:d>
                        <m:r>
                          <a:rPr lang="en-US" i="1" dirty="0" smtClean="0">
                            <a:latin typeface="Cambria Math"/>
                          </a:rPr>
                          <m:t>𝜌</m:t>
                        </m:r>
                        <m:d>
                          <m:dPr>
                            <m:ctrlPr>
                              <a:rPr lang="en-US" i="1" dirty="0" smtClean="0">
                                <a:latin typeface="Cambria Math"/>
                              </a:rPr>
                            </m:ctrlPr>
                          </m:dPr>
                          <m:e>
                            <m:r>
                              <a:rPr lang="en-US" i="1" dirty="0" smtClean="0">
                                <a:latin typeface="Cambria Math"/>
                              </a:rPr>
                              <m:t>𝑝</m:t>
                            </m:r>
                            <m:r>
                              <a:rPr lang="en-US" i="1" dirty="0" smtClean="0">
                                <a:latin typeface="Cambria Math"/>
                              </a:rPr>
                              <m:t>,</m:t>
                            </m:r>
                            <m:sSub>
                              <m:sSubPr>
                                <m:ctrlPr>
                                  <a:rPr lang="en-US" i="1" dirty="0" smtClean="0">
                                    <a:latin typeface="Cambria Math"/>
                                  </a:rPr>
                                </m:ctrlPr>
                              </m:sSubPr>
                              <m:e>
                                <m:r>
                                  <a:rPr lang="en-US" i="1" dirty="0" smtClean="0">
                                    <a:latin typeface="Cambria Math"/>
                                  </a:rPr>
                                  <m:t>𝜔</m:t>
                                </m:r>
                              </m:e>
                              <m:sub>
                                <m:r>
                                  <a:rPr lang="en-US" i="1" dirty="0" smtClean="0">
                                    <a:latin typeface="Cambria Math"/>
                                  </a:rPr>
                                  <m:t>𝑖</m:t>
                                </m:r>
                              </m:sub>
                            </m:sSub>
                            <m:r>
                              <a:rPr lang="en-US" i="1" dirty="0" smtClean="0">
                                <a:latin typeface="Cambria Math"/>
                              </a:rPr>
                              <m:t>,</m:t>
                            </m:r>
                            <m:sSub>
                              <m:sSubPr>
                                <m:ctrlPr>
                                  <a:rPr lang="en-US" i="1" dirty="0" smtClean="0">
                                    <a:latin typeface="Cambria Math"/>
                                  </a:rPr>
                                </m:ctrlPr>
                              </m:sSubPr>
                              <m:e>
                                <m:r>
                                  <a:rPr lang="en-US" i="1" dirty="0" smtClean="0">
                                    <a:latin typeface="Cambria Math"/>
                                  </a:rPr>
                                  <m:t>𝜔</m:t>
                                </m:r>
                              </m:e>
                              <m:sub>
                                <m:r>
                                  <a:rPr lang="en-US" i="1" dirty="0" smtClean="0">
                                    <a:latin typeface="Cambria Math"/>
                                  </a:rPr>
                                  <m:t>𝑜</m:t>
                                </m:r>
                              </m:sub>
                            </m:sSub>
                            <m:r>
                              <a:rPr lang="en-US" i="1" dirty="0" smtClean="0">
                                <a:latin typeface="Cambria Math"/>
                              </a:rPr>
                              <m:t>,</m:t>
                            </m:r>
                            <m:r>
                              <a:rPr lang="en-US" i="1" dirty="0" smtClean="0">
                                <a:latin typeface="Cambria Math"/>
                              </a:rPr>
                              <m:t>𝜆</m:t>
                            </m:r>
                          </m:e>
                        </m:d>
                        <m:d>
                          <m:dPr>
                            <m:begChr m:val="|"/>
                            <m:endChr m:val="|"/>
                            <m:ctrlPr>
                              <a:rPr lang="en-US" i="1" dirty="0" smtClean="0">
                                <a:latin typeface="Cambria Math"/>
                              </a:rPr>
                            </m:ctrlPr>
                          </m:dPr>
                          <m:e>
                            <m:sSub>
                              <m:sSubPr>
                                <m:ctrlPr>
                                  <a:rPr lang="en-US" i="1" dirty="0" smtClean="0">
                                    <a:latin typeface="Cambria Math"/>
                                  </a:rPr>
                                </m:ctrlPr>
                              </m:sSubPr>
                              <m:e>
                                <m:r>
                                  <a:rPr lang="en-US" i="1" dirty="0" smtClean="0">
                                    <a:latin typeface="Cambria Math"/>
                                  </a:rPr>
                                  <m:t>𝜔</m:t>
                                </m:r>
                              </m:e>
                              <m:sub>
                                <m:r>
                                  <a:rPr lang="en-US" i="1" dirty="0" smtClean="0">
                                    <a:latin typeface="Cambria Math"/>
                                  </a:rPr>
                                  <m:t>𝑖</m:t>
                                </m:r>
                              </m:sub>
                            </m:sSub>
                            <m:r>
                              <a:rPr lang="en-US" i="1" dirty="0" smtClean="0">
                                <a:latin typeface="Cambria Math"/>
                              </a:rPr>
                              <m:t>⋅</m:t>
                            </m:r>
                            <m:r>
                              <a:rPr lang="en-US" b="1" i="1" dirty="0" smtClean="0">
                                <a:latin typeface="Cambria Math"/>
                              </a:rPr>
                              <m:t>𝐧</m:t>
                            </m:r>
                          </m:e>
                        </m:d>
                        <m:r>
                          <a:rPr lang="en-US" i="1" dirty="0" smtClean="0">
                            <a:latin typeface="Cambria Math"/>
                          </a:rPr>
                          <m:t>𝑑</m:t>
                        </m:r>
                        <m:sSub>
                          <m:sSubPr>
                            <m:ctrlPr>
                              <a:rPr lang="en-US" i="1" dirty="0" smtClean="0">
                                <a:latin typeface="Cambria Math"/>
                              </a:rPr>
                            </m:ctrlPr>
                          </m:sSubPr>
                          <m:e>
                            <m:r>
                              <a:rPr lang="en-US" i="1" dirty="0" smtClean="0">
                                <a:latin typeface="Cambria Math"/>
                              </a:rPr>
                              <m:t>𝜔</m:t>
                            </m:r>
                          </m:e>
                          <m:sub>
                            <m:r>
                              <a:rPr lang="en-US" i="1" dirty="0" smtClean="0">
                                <a:latin typeface="Cambria Math"/>
                              </a:rPr>
                              <m:t>𝑖</m:t>
                            </m:r>
                          </m:sub>
                        </m:sSub>
                      </m:e>
                    </m:nary>
                  </m:oMath>
                </a14:m>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Very similar to the formula for irradiance </a:t>
                </a:r>
              </a:p>
              <a:p>
                <a:r>
                  <a:rPr lang="en-US" dirty="0" smtClean="0"/>
                  <a:t>Preliminary form of the rendering equation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457200" y="1447800"/>
                <a:ext cx="8229600" cy="4724400"/>
              </a:xfrm>
              <a:blipFill rotWithShape="1">
                <a:blip r:embed="rId3" cstate="print"/>
                <a:stretch>
                  <a:fillRect l="-222" t="-1161"/>
                </a:stretch>
              </a:blipFill>
            </p:spPr>
            <p:txBody>
              <a:bodyPr/>
              <a:lstStyle/>
              <a:p>
                <a:r>
                  <a:rPr lang="en-US">
                    <a:noFill/>
                  </a:rPr>
                  <a:t> </a:t>
                </a:r>
              </a:p>
            </p:txBody>
          </p:sp>
        </mc:Fallback>
      </mc:AlternateContent>
      <p:sp>
        <p:nvSpPr>
          <p:cNvPr id="2" name="Title 1"/>
          <p:cNvSpPr>
            <a:spLocks noGrp="1"/>
          </p:cNvSpPr>
          <p:nvPr>
            <p:ph type="title"/>
          </p:nvPr>
        </p:nvSpPr>
        <p:spPr/>
        <p:txBody>
          <a:bodyPr>
            <a:normAutofit fontScale="90000"/>
          </a:bodyPr>
          <a:lstStyle/>
          <a:p>
            <a:r>
              <a:rPr lang="en-US" dirty="0"/>
              <a:t>Modeling </a:t>
            </a:r>
            <a:r>
              <a:rPr lang="en-US" dirty="0" smtClean="0"/>
              <a:t>Reflectance</a:t>
            </a:r>
            <a:endParaRPr lang="en-US" dirty="0"/>
          </a:p>
        </p:txBody>
      </p:sp>
      <p:sp>
        <p:nvSpPr>
          <p:cNvPr id="10" name="Content Placeholder 2"/>
          <p:cNvSpPr txBox="1">
            <a:spLocks/>
          </p:cNvSpPr>
          <p:nvPr/>
        </p:nvSpPr>
        <p:spPr>
          <a:xfrm>
            <a:off x="457200" y="2286000"/>
            <a:ext cx="3810000" cy="274320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4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0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18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6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4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Font typeface="Wingdings 3"/>
              <a:buNone/>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1501933" y="2329307"/>
                <a:ext cx="3070071" cy="369332"/>
              </a:xfrm>
              <a:prstGeom prst="rect">
                <a:avLst/>
              </a:prstGeom>
            </p:spPr>
            <p:txBody>
              <a:bodyPr wrap="none">
                <a:spAutoFit/>
              </a:bodyPr>
              <a:lstStyle/>
              <a:p>
                <a:pPr algn="r"/>
                <a:r>
                  <a:rPr lang="en-US" dirty="0"/>
                  <a:t>sum of all incoming light at </a:t>
                </a:r>
                <a14:m>
                  <m:oMath xmlns:m="http://schemas.openxmlformats.org/officeDocument/2006/math">
                    <m:r>
                      <m:rPr>
                        <m:sty m:val="p"/>
                      </m:rPr>
                      <a:rPr lang="en-US" b="0" i="0">
                        <a:latin typeface="Cambria Math"/>
                      </a:rPr>
                      <m:t>p</m:t>
                    </m:r>
                  </m:oMath>
                </a14:m>
                <a:r>
                  <a:rPr lang="en-US" dirty="0"/>
                  <a:t> </a:t>
                </a:r>
              </a:p>
            </p:txBody>
          </p:sp>
        </mc:Choice>
        <mc:Fallback xmlns="">
          <p:sp>
            <p:nvSpPr>
              <p:cNvPr id="4" name="Rectangle 3"/>
              <p:cNvSpPr>
                <a:spLocks noRot="1" noChangeAspect="1" noMove="1" noResize="1" noEditPoints="1" noAdjustHandles="1" noChangeArrowheads="1" noChangeShapeType="1" noTextEdit="1"/>
              </p:cNvSpPr>
              <p:nvPr/>
            </p:nvSpPr>
            <p:spPr>
              <a:xfrm>
                <a:off x="1561239" y="3105743"/>
                <a:ext cx="3010761" cy="369332"/>
              </a:xfrm>
              <a:prstGeom prst="rect">
                <a:avLst/>
              </a:prstGeom>
              <a:blipFill rotWithShape="1">
                <a:blip r:embed="rId4" cstate="print"/>
                <a:stretch>
                  <a:fillRect l="-607" t="-8197" b="-24590"/>
                </a:stretch>
              </a:blipFill>
            </p:spPr>
            <p:txBody>
              <a:bodyPr/>
              <a:lstStyle/>
              <a:p>
                <a:r>
                  <a:rPr lang="en-US">
                    <a:noFill/>
                  </a:rPr>
                  <a:t> </a:t>
                </a:r>
              </a:p>
            </p:txBody>
          </p:sp>
        </mc:Fallback>
      </mc:AlternateContent>
      <p:sp>
        <p:nvSpPr>
          <p:cNvPr id="5" name="Rectangle 4"/>
          <p:cNvSpPr/>
          <p:nvPr/>
        </p:nvSpPr>
        <p:spPr>
          <a:xfrm>
            <a:off x="1676400" y="2743199"/>
            <a:ext cx="4191000" cy="646331"/>
          </a:xfrm>
          <a:prstGeom prst="rect">
            <a:avLst/>
          </a:prstGeom>
        </p:spPr>
        <p:txBody>
          <a:bodyPr wrap="square">
            <a:spAutoFit/>
          </a:bodyPr>
          <a:lstStyle/>
          <a:p>
            <a:pPr algn="r"/>
            <a:r>
              <a:rPr lang="en-US" dirty="0"/>
              <a:t>multiplied by the BRDF of the surface corresponding to each light direction</a:t>
            </a:r>
          </a:p>
        </p:txBody>
      </p:sp>
      <p:sp>
        <p:nvSpPr>
          <p:cNvPr id="8" name="Rectangle 7"/>
          <p:cNvSpPr/>
          <p:nvPr/>
        </p:nvSpPr>
        <p:spPr>
          <a:xfrm>
            <a:off x="3383692" y="3380600"/>
            <a:ext cx="3779111" cy="369332"/>
          </a:xfrm>
          <a:prstGeom prst="rect">
            <a:avLst/>
          </a:prstGeom>
        </p:spPr>
        <p:txBody>
          <a:bodyPr wrap="none">
            <a:spAutoFit/>
          </a:bodyPr>
          <a:lstStyle/>
          <a:p>
            <a:pPr algn="r"/>
            <a:r>
              <a:rPr lang="en-US" dirty="0"/>
              <a:t>attenuated by the cosine of the angle</a:t>
            </a:r>
          </a:p>
        </p:txBody>
      </p:sp>
      <p:cxnSp>
        <p:nvCxnSpPr>
          <p:cNvPr id="11" name="Straight Arrow Connector 10"/>
          <p:cNvCxnSpPr/>
          <p:nvPr/>
        </p:nvCxnSpPr>
        <p:spPr>
          <a:xfrm>
            <a:off x="4353832" y="2120108"/>
            <a:ext cx="0" cy="16453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753100" y="2164779"/>
            <a:ext cx="0" cy="44152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896099" y="2164778"/>
            <a:ext cx="0" cy="114992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ight Brace 16"/>
          <p:cNvSpPr/>
          <p:nvPr/>
        </p:nvSpPr>
        <p:spPr>
          <a:xfrm rot="5400000">
            <a:off x="6810374" y="1628775"/>
            <a:ext cx="171450" cy="6858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ight Brace 22"/>
          <p:cNvSpPr/>
          <p:nvPr/>
        </p:nvSpPr>
        <p:spPr>
          <a:xfrm rot="5400000">
            <a:off x="5667375" y="1247775"/>
            <a:ext cx="171450" cy="14478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p:cNvSpPr/>
          <p:nvPr/>
        </p:nvSpPr>
        <p:spPr>
          <a:xfrm rot="5400000">
            <a:off x="4268107" y="1372507"/>
            <a:ext cx="171450" cy="119833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lide Number Placeholder 5"/>
          <p:cNvSpPr>
            <a:spLocks noGrp="1"/>
          </p:cNvSpPr>
          <p:nvPr>
            <p:ph type="sldNum" sz="quarter" idx="4"/>
          </p:nvPr>
        </p:nvSpPr>
        <p:spPr/>
        <p:txBody>
          <a:bodyPr/>
          <a:lstStyle/>
          <a:p>
            <a:fld id="{8B09B1D7-08F4-4981-B496-0018F6D397C3}" type="slidenum">
              <a:rPr lang="en-US" smtClean="0"/>
              <a:pPr/>
              <a:t>53</a:t>
            </a:fld>
            <a:r>
              <a:rPr lang="en-US" smtClean="0"/>
              <a:t> of 45</a:t>
            </a:r>
            <a:endParaRPr lang="en-US" dirty="0"/>
          </a:p>
        </p:txBody>
      </p:sp>
    </p:spTree>
    <p:extLst>
      <p:ext uri="{BB962C8B-B14F-4D97-AF65-F5344CB8AC3E}">
        <p14:creationId xmlns:p14="http://schemas.microsoft.com/office/powerpoint/2010/main" val="1696046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p:bldP spid="8" grpId="0"/>
      <p:bldP spid="17" grpId="0" animBg="1"/>
      <p:bldP spid="23" grpId="0" animBg="1"/>
      <p:bldP spid="24"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normAutofit fontScale="85000" lnSpcReduction="10000"/>
              </a:bodyPr>
              <a:lstStyle/>
              <a:p>
                <a:pPr marL="0" indent="0">
                  <a:buNone/>
                </a:pPr>
                <a:r>
                  <a:rPr lang="en-US" dirty="0"/>
                  <a:t>To </a:t>
                </a:r>
                <a:r>
                  <a:rPr lang="en-US" dirty="0" smtClean="0"/>
                  <a:t>compute the </a:t>
                </a:r>
                <a:r>
                  <a:rPr lang="en-US" dirty="0"/>
                  <a:t>integral we saw before, simply sum over all the lights in the scene: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𝑖</m:t>
                          </m:r>
                        </m:e>
                        <m:sub>
                          <m:r>
                            <a:rPr lang="en-US" i="1">
                              <a:latin typeface="Cambria Math"/>
                            </a:rPr>
                            <m:t>𝜆</m:t>
                          </m:r>
                        </m:sub>
                      </m:sSub>
                      <m:r>
                        <a:rPr lang="en-US" i="1">
                          <a:latin typeface="Cambria Math"/>
                        </a:rPr>
                        <m:t>=</m:t>
                      </m:r>
                      <m:nary>
                        <m:naryPr>
                          <m:chr m:val="∑"/>
                          <m:supHide m:val="on"/>
                          <m:ctrlPr>
                            <a:rPr lang="en-US" i="1">
                              <a:latin typeface="Cambria Math"/>
                            </a:rPr>
                          </m:ctrlPr>
                        </m:naryPr>
                        <m:sub>
                          <m:r>
                            <a:rPr lang="en-US" i="1">
                              <a:latin typeface="Cambria Math"/>
                            </a:rPr>
                            <m:t>𝑚</m:t>
                          </m:r>
                          <m:r>
                            <a:rPr lang="en-US" i="1">
                              <a:latin typeface="Cambria Math"/>
                            </a:rPr>
                            <m:t>∈</m:t>
                          </m:r>
                          <m:r>
                            <a:rPr lang="en-US" i="1">
                              <a:latin typeface="Cambria Math"/>
                            </a:rPr>
                            <m:t>𝑙𝑖𝑔h𝑡𝑠</m:t>
                          </m:r>
                        </m:sub>
                        <m:sup/>
                        <m:e>
                          <m:sSub>
                            <m:sSubPr>
                              <m:ctrlPr>
                                <a:rPr lang="en-US" i="1">
                                  <a:latin typeface="Cambria Math"/>
                                </a:rPr>
                              </m:ctrlPr>
                            </m:sSubPr>
                            <m:e>
                              <m:r>
                                <a:rPr lang="en-US" i="1">
                                  <a:latin typeface="Cambria Math"/>
                                </a:rPr>
                                <m:t>𝑖</m:t>
                              </m:r>
                            </m:e>
                            <m:sub>
                              <m:sSub>
                                <m:sSubPr>
                                  <m:ctrlPr>
                                    <a:rPr lang="en-US" i="1">
                                      <a:latin typeface="Cambria Math"/>
                                    </a:rPr>
                                  </m:ctrlPr>
                                </m:sSubPr>
                                <m:e>
                                  <m:r>
                                    <a:rPr lang="en-US" i="1">
                                      <a:latin typeface="Cambria Math"/>
                                    </a:rPr>
                                    <m:t>𝑑</m:t>
                                  </m:r>
                                </m:e>
                                <m:sub>
                                  <m:r>
                                    <a:rPr lang="en-US" i="1">
                                      <a:latin typeface="Cambria Math"/>
                                    </a:rPr>
                                    <m:t>𝜆</m:t>
                                  </m:r>
                                </m:sub>
                              </m:sSub>
                            </m:sub>
                          </m:sSub>
                          <m:sSub>
                            <m:sSubPr>
                              <m:ctrlPr>
                                <a:rPr lang="en-US" i="1">
                                  <a:latin typeface="Cambria Math"/>
                                </a:rPr>
                              </m:ctrlPr>
                            </m:sSubPr>
                            <m:e>
                              <m:sSub>
                                <m:sSubPr>
                                  <m:ctrlPr>
                                    <a:rPr lang="en-US" i="1">
                                      <a:latin typeface="Cambria Math"/>
                                    </a:rPr>
                                  </m:ctrlPr>
                                </m:sSubPr>
                                <m:e>
                                  <m:r>
                                    <a:rPr lang="en-US" i="1">
                                      <a:latin typeface="Cambria Math"/>
                                    </a:rPr>
                                    <m:t>𝑘</m:t>
                                  </m:r>
                                </m:e>
                                <m:sub>
                                  <m:r>
                                    <a:rPr lang="en-US" i="1">
                                      <a:latin typeface="Cambria Math"/>
                                    </a:rPr>
                                    <m:t>𝑑</m:t>
                                  </m:r>
                                </m:sub>
                              </m:sSub>
                            </m:e>
                            <m:sub>
                              <m:r>
                                <a:rPr lang="en-US" i="1">
                                  <a:latin typeface="Cambria Math"/>
                                </a:rPr>
                                <m:t>𝜆</m:t>
                              </m:r>
                            </m:sub>
                          </m:sSub>
                          <m:d>
                            <m:dPr>
                              <m:ctrlPr>
                                <a:rPr lang="en-US" b="1" i="1">
                                  <a:latin typeface="Cambria Math"/>
                                </a:rPr>
                              </m:ctrlPr>
                            </m:dPr>
                            <m:e>
                              <m:r>
                                <a:rPr lang="en-US" b="1" i="1">
                                  <a:latin typeface="Cambria Math"/>
                                </a:rPr>
                                <m:t>𝐧</m:t>
                              </m:r>
                              <m:r>
                                <a:rPr lang="en-US" i="1">
                                  <a:latin typeface="Cambria Math"/>
                                </a:rPr>
                                <m:t>⋅</m:t>
                              </m:r>
                              <m:sSub>
                                <m:sSubPr>
                                  <m:ctrlPr>
                                    <a:rPr lang="en-US" b="1" i="1">
                                      <a:latin typeface="Cambria Math"/>
                                    </a:rPr>
                                  </m:ctrlPr>
                                </m:sSubPr>
                                <m:e>
                                  <m:r>
                                    <a:rPr lang="en-US" b="1" i="1">
                                      <a:latin typeface="Cambria Math"/>
                                    </a:rPr>
                                    <m:t>𝐋</m:t>
                                  </m:r>
                                </m:e>
                                <m:sub>
                                  <m:r>
                                    <a:rPr lang="en-US" b="1" i="1">
                                      <a:latin typeface="Cambria Math"/>
                                    </a:rPr>
                                    <m:t>𝒎</m:t>
                                  </m:r>
                                </m:sub>
                              </m:sSub>
                            </m:e>
                          </m:d>
                          <m:sSub>
                            <m:sSubPr>
                              <m:ctrlPr>
                                <a:rPr lang="en-US" b="1" i="1">
                                  <a:latin typeface="Cambria Math"/>
                                </a:rPr>
                              </m:ctrlPr>
                            </m:sSubPr>
                            <m:e>
                              <m:r>
                                <a:rPr lang="en-US" i="1">
                                  <a:latin typeface="Cambria Math"/>
                                </a:rPr>
                                <m:t>𝑂</m:t>
                              </m:r>
                            </m:e>
                            <m:sub>
                              <m:r>
                                <a:rPr lang="en-US" b="1" i="1">
                                  <a:latin typeface="Cambria Math"/>
                                </a:rPr>
                                <m:t>𝒅</m:t>
                              </m:r>
                            </m:sub>
                          </m:sSub>
                        </m:e>
                      </m:nary>
                    </m:oMath>
                  </m:oMathPara>
                </a14:m>
                <a:endParaRPr lang="en-US" i="1" dirty="0" smtClean="0">
                  <a:latin typeface="Cambria Math"/>
                </a:endParaRPr>
              </a:p>
              <a:p>
                <a14:m>
                  <m:oMath xmlns:m="http://schemas.openxmlformats.org/officeDocument/2006/math">
                    <m:r>
                      <a:rPr lang="en-US" i="1" dirty="0">
                        <a:latin typeface="Cambria Math"/>
                      </a:rPr>
                      <m:t>𝜆</m:t>
                    </m:r>
                  </m:oMath>
                </a14:m>
                <a:r>
                  <a:rPr lang="en-US" b="1" dirty="0"/>
                  <a:t> </a:t>
                </a:r>
                <a:r>
                  <a:rPr lang="en-US" dirty="0"/>
                  <a:t>is the wavelength or color (</a:t>
                </a:r>
                <a:r>
                  <a:rPr lang="en-US" dirty="0" smtClean="0"/>
                  <a:t>i.e</a:t>
                </a:r>
                <a:r>
                  <a:rPr lang="en-US" dirty="0"/>
                  <a:t>. R, G, or B)</a:t>
                </a:r>
              </a:p>
              <a:p>
                <a14:m>
                  <m:oMath xmlns:m="http://schemas.openxmlformats.org/officeDocument/2006/math">
                    <m:r>
                      <a:rPr lang="en-US" i="1" dirty="0">
                        <a:latin typeface="Cambria Math"/>
                      </a:rPr>
                      <m:t>𝑖</m:t>
                    </m:r>
                  </m:oMath>
                </a14:m>
                <a:r>
                  <a:rPr lang="en-US" b="1" dirty="0"/>
                  <a:t> </a:t>
                </a:r>
                <a:r>
                  <a:rPr lang="en-US" dirty="0"/>
                  <a:t>is the light intensity measured at the object surface</a:t>
                </a:r>
              </a:p>
              <a:p>
                <a14:m>
                  <m:oMath xmlns:m="http://schemas.openxmlformats.org/officeDocument/2006/math">
                    <m:r>
                      <a:rPr lang="en-US" i="1" dirty="0">
                        <a:latin typeface="Cambria Math"/>
                      </a:rPr>
                      <m:t>𝑘</m:t>
                    </m:r>
                    <m:r>
                      <a:rPr lang="en-US" i="1" dirty="0">
                        <a:latin typeface="Cambria Math"/>
                      </a:rPr>
                      <m:t> </m:t>
                    </m:r>
                  </m:oMath>
                </a14:m>
                <a:r>
                  <a:rPr lang="en-US" dirty="0"/>
                  <a:t>is the material’s efficiency at reflecting light (attenuation coefficient)</a:t>
                </a:r>
              </a:p>
              <a:p>
                <a14:m>
                  <m:oMath xmlns:m="http://schemas.openxmlformats.org/officeDocument/2006/math">
                    <m:r>
                      <a:rPr lang="en-US" i="1" dirty="0">
                        <a:latin typeface="Cambria Math"/>
                      </a:rPr>
                      <m:t>𝑂</m:t>
                    </m:r>
                  </m:oMath>
                </a14:m>
                <a:r>
                  <a:rPr lang="en-US" dirty="0"/>
                  <a:t>  represents the color of an object’s material at a </a:t>
                </a:r>
                <a:r>
                  <a:rPr lang="en-US" dirty="0" smtClean="0"/>
                  <a:t>point (the BRDF for a diffuse material)</a:t>
                </a:r>
                <a:endParaRPr lang="en-US" dirty="0"/>
              </a:p>
              <a:p>
                <a14:m>
                  <m:oMath xmlns:m="http://schemas.openxmlformats.org/officeDocument/2006/math">
                    <m:r>
                      <a:rPr lang="en-US" b="1" i="1" dirty="0">
                        <a:latin typeface="Cambria Math"/>
                      </a:rPr>
                      <m:t>𝐋</m:t>
                    </m:r>
                    <m:r>
                      <a:rPr lang="en-US" b="1" i="1" dirty="0">
                        <a:latin typeface="Cambria Math"/>
                      </a:rPr>
                      <m:t>  </m:t>
                    </m:r>
                  </m:oMath>
                </a14:m>
                <a:r>
                  <a:rPr lang="en-US" dirty="0"/>
                  <a:t>is the direction to the light from the surface point</a:t>
                </a:r>
              </a:p>
              <a:p>
                <a14:m>
                  <m:oMath xmlns:m="http://schemas.openxmlformats.org/officeDocument/2006/math">
                    <m:r>
                      <a:rPr lang="en-US" b="1" i="1" dirty="0">
                        <a:latin typeface="Cambria Math"/>
                      </a:rPr>
                      <m:t>𝐧</m:t>
                    </m:r>
                    <m:r>
                      <a:rPr lang="en-US" b="1" i="1" dirty="0">
                        <a:latin typeface="Cambria Math"/>
                      </a:rPr>
                      <m:t> </m:t>
                    </m:r>
                  </m:oMath>
                </a14:m>
                <a:r>
                  <a:rPr lang="en-US" b="1" dirty="0"/>
                  <a:t> </a:t>
                </a:r>
                <a:r>
                  <a:rPr lang="en-US" dirty="0"/>
                  <a:t>is the surface normal at the point</a:t>
                </a:r>
                <a:endParaRPr lang="en-US" b="1" dirty="0"/>
              </a:p>
              <a:p>
                <a:r>
                  <a:rPr lang="en-US" dirty="0"/>
                  <a:t>Subscript </a:t>
                </a:r>
                <a14:m>
                  <m:oMath xmlns:m="http://schemas.openxmlformats.org/officeDocument/2006/math">
                    <m:r>
                      <a:rPr lang="en-US" i="1" dirty="0">
                        <a:latin typeface="Cambria Math"/>
                      </a:rPr>
                      <m:t>𝑎</m:t>
                    </m:r>
                  </m:oMath>
                </a14:m>
                <a:r>
                  <a:rPr lang="en-US" dirty="0"/>
                  <a:t> and </a:t>
                </a:r>
                <a14:m>
                  <m:oMath xmlns:m="http://schemas.openxmlformats.org/officeDocument/2006/math">
                    <m:r>
                      <a:rPr lang="en-US" i="1" dirty="0">
                        <a:latin typeface="Cambria Math"/>
                      </a:rPr>
                      <m:t>𝑑</m:t>
                    </m:r>
                  </m:oMath>
                </a14:m>
                <a:r>
                  <a:rPr lang="en-US" dirty="0"/>
                  <a:t>  represent ambient and diffuse (so </a:t>
                </a:r>
                <a14:m>
                  <m:oMath xmlns:m="http://schemas.openxmlformats.org/officeDocument/2006/math">
                    <m:sSub>
                      <m:sSubPr>
                        <m:ctrlPr>
                          <a:rPr lang="en-US" i="1" dirty="0">
                            <a:latin typeface="Cambria Math"/>
                          </a:rPr>
                        </m:ctrlPr>
                      </m:sSubPr>
                      <m:e>
                        <m:r>
                          <a:rPr lang="en-US" i="1" dirty="0">
                            <a:latin typeface="Cambria Math"/>
                          </a:rPr>
                          <m:t>𝑘</m:t>
                        </m:r>
                      </m:e>
                      <m:sub>
                        <m:r>
                          <a:rPr lang="en-US" i="1" dirty="0">
                            <a:latin typeface="Cambria Math"/>
                          </a:rPr>
                          <m:t>𝑎</m:t>
                        </m:r>
                      </m:sub>
                    </m:sSub>
                  </m:oMath>
                </a14:m>
                <a:r>
                  <a:rPr lang="en-US" dirty="0"/>
                  <a:t> is the ambient coefficient</a:t>
                </a:r>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1">
                <a:blip r:embed="rId3"/>
                <a:stretch>
                  <a:fillRect l="-741" t="-635" r="-519" b="-1144"/>
                </a:stretch>
              </a:blipFill>
            </p:spPr>
            <p:txBody>
              <a:bodyPr/>
              <a:lstStyle/>
              <a:p>
                <a:r>
                  <a:rPr lang="en-US">
                    <a:noFill/>
                  </a:rPr>
                  <a:t> </a:t>
                </a:r>
              </a:p>
            </p:txBody>
          </p:sp>
        </mc:Fallback>
      </mc:AlternateContent>
      <p:sp>
        <p:nvSpPr>
          <p:cNvPr id="2" name="Title 1"/>
          <p:cNvSpPr>
            <a:spLocks noGrp="1"/>
          </p:cNvSpPr>
          <p:nvPr>
            <p:ph type="title"/>
          </p:nvPr>
        </p:nvSpPr>
        <p:spPr/>
        <p:txBody>
          <a:bodyPr>
            <a:normAutofit fontScale="90000"/>
          </a:bodyPr>
          <a:lstStyle/>
          <a:p>
            <a:r>
              <a:rPr lang="en-US" dirty="0"/>
              <a:t>Illumination </a:t>
            </a:r>
            <a:r>
              <a:rPr lang="en-US" dirty="0" smtClean="0"/>
              <a:t>Models: </a:t>
            </a:r>
            <a:r>
              <a:rPr lang="en-US" b="1" dirty="0" smtClean="0"/>
              <a:t>Lambertian (2/2)</a:t>
            </a:r>
            <a:endParaRPr lang="en-US" b="1" dirty="0"/>
          </a:p>
        </p:txBody>
      </p:sp>
      <p:sp>
        <p:nvSpPr>
          <p:cNvPr id="6" name="Slide Number Placeholder 5"/>
          <p:cNvSpPr>
            <a:spLocks noGrp="1"/>
          </p:cNvSpPr>
          <p:nvPr>
            <p:ph type="sldNum" sz="quarter" idx="4"/>
          </p:nvPr>
        </p:nvSpPr>
        <p:spPr/>
        <p:txBody>
          <a:bodyPr/>
          <a:lstStyle/>
          <a:p>
            <a:fld id="{8B09B1D7-08F4-4981-B496-0018F6D397C3}" type="slidenum">
              <a:rPr lang="en-US" smtClean="0"/>
              <a:pPr/>
              <a:t>54</a:t>
            </a:fld>
            <a:r>
              <a:rPr lang="en-US" smtClean="0"/>
              <a:t> of 45</a:t>
            </a:r>
            <a:endParaRPr lang="en-US" dirty="0"/>
          </a:p>
        </p:txBody>
      </p:sp>
    </p:spTree>
    <p:extLst>
      <p:ext uri="{BB962C8B-B14F-4D97-AF65-F5344CB8AC3E}">
        <p14:creationId xmlns:p14="http://schemas.microsoft.com/office/powerpoint/2010/main" val="2906942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841419"/>
            <a:ext cx="8229600" cy="3600450"/>
          </a:xfrm>
        </p:spPr>
        <p:txBody>
          <a:bodyPr>
            <a:normAutofit/>
          </a:bodyPr>
          <a:lstStyle/>
          <a:p>
            <a:r>
              <a:rPr lang="en-US" sz="1800" dirty="0" smtClean="0"/>
              <a:t>When light hits a material, it scatters according to the properties of that material</a:t>
            </a:r>
          </a:p>
          <a:p>
            <a:r>
              <a:rPr lang="en-US" sz="1800" dirty="0" smtClean="0"/>
              <a:t>There are several types of light scattering</a:t>
            </a:r>
          </a:p>
          <a:p>
            <a:pPr lvl="1">
              <a:tabLst>
                <a:tab pos="2000250" algn="l"/>
              </a:tabLst>
            </a:pPr>
            <a:r>
              <a:rPr lang="en-US" sz="1600" b="1" i="1" dirty="0" smtClean="0"/>
              <a:t>Reflective</a:t>
            </a:r>
            <a:r>
              <a:rPr lang="en-US" sz="1600" dirty="0" smtClean="0"/>
              <a:t> – 	Light scatters in the upper hemisphere</a:t>
            </a:r>
          </a:p>
          <a:p>
            <a:pPr lvl="1">
              <a:tabLst>
                <a:tab pos="2000250" algn="l"/>
              </a:tabLst>
            </a:pPr>
            <a:r>
              <a:rPr lang="en-US" sz="1600" b="1" i="1" dirty="0" err="1" smtClean="0"/>
              <a:t>Transmissive</a:t>
            </a:r>
            <a:r>
              <a:rPr lang="en-US" sz="1600" dirty="0" smtClean="0"/>
              <a:t> –	Light scatters in the lower hemisphere</a:t>
            </a:r>
          </a:p>
          <a:p>
            <a:pPr lvl="1">
              <a:tabLst>
                <a:tab pos="2000250" algn="l"/>
              </a:tabLst>
            </a:pPr>
            <a:r>
              <a:rPr lang="en-US" sz="1600" b="1" i="1" dirty="0" smtClean="0"/>
              <a:t>Impulse</a:t>
            </a:r>
            <a:r>
              <a:rPr lang="en-US" sz="1600" dirty="0" smtClean="0"/>
              <a:t> – 	Light scatters in a single direction (regardless of incoming direction)</a:t>
            </a:r>
          </a:p>
        </p:txBody>
      </p:sp>
      <p:sp>
        <p:nvSpPr>
          <p:cNvPr id="2" name="Title 1"/>
          <p:cNvSpPr>
            <a:spLocks noGrp="1"/>
          </p:cNvSpPr>
          <p:nvPr>
            <p:ph type="title"/>
          </p:nvPr>
        </p:nvSpPr>
        <p:spPr/>
        <p:txBody>
          <a:bodyPr>
            <a:normAutofit fontScale="90000"/>
          </a:bodyPr>
          <a:lstStyle/>
          <a:p>
            <a:r>
              <a:rPr lang="en-US" dirty="0"/>
              <a:t>Modeling </a:t>
            </a:r>
            <a:r>
              <a:rPr lang="en-US" dirty="0" smtClean="0"/>
              <a:t>Reflectance</a:t>
            </a:r>
            <a:r>
              <a:rPr lang="en-US" dirty="0"/>
              <a:t> </a:t>
            </a:r>
            <a:r>
              <a:rPr lang="en-US" dirty="0" smtClean="0"/>
              <a:t>(1/2)</a:t>
            </a:r>
            <a:endParaRPr lang="en-US" b="1" dirty="0"/>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3963" y="2697932"/>
            <a:ext cx="1982788" cy="1674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4" y="2663644"/>
            <a:ext cx="2060575" cy="160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98997" y="2671341"/>
            <a:ext cx="2027237" cy="163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0" name="TextBox 39"/>
              <p:cNvSpPr txBox="1"/>
              <p:nvPr/>
            </p:nvSpPr>
            <p:spPr>
              <a:xfrm>
                <a:off x="798211" y="4262178"/>
                <a:ext cx="2130006" cy="523220"/>
              </a:xfrm>
              <a:prstGeom prst="rect">
                <a:avLst/>
              </a:prstGeom>
              <a:noFill/>
            </p:spPr>
            <p:txBody>
              <a:bodyPr wrap="none" rtlCol="0">
                <a:spAutoFit/>
              </a:bodyPr>
              <a:lstStyle/>
              <a:p>
                <a:pPr algn="ctr"/>
                <a:r>
                  <a:rPr lang="en-US" sz="1400" b="1" dirty="0" smtClean="0"/>
                  <a:t>Single reflective ray</a:t>
                </a:r>
              </a:p>
              <a:p>
                <a:pPr algn="ctr"/>
                <a:r>
                  <a:rPr lang="en-US" sz="1400" i="1" dirty="0" smtClean="0"/>
                  <a:t>reflection angle </a:t>
                </a:r>
                <a14:m>
                  <m:oMath xmlns:m="http://schemas.openxmlformats.org/officeDocument/2006/math">
                    <m:r>
                      <a:rPr lang="en-US" sz="1400" b="0" i="1" smtClean="0">
                        <a:latin typeface="Cambria Math"/>
                      </a:rPr>
                      <m:t>𝜙</m:t>
                    </m:r>
                  </m:oMath>
                </a14:m>
                <a:r>
                  <a:rPr lang="en-US" sz="1400" i="1" dirty="0" smtClean="0"/>
                  <a:t> is acute</a:t>
                </a:r>
                <a:endParaRPr lang="en-US" sz="1400" i="1" dirty="0"/>
              </a:p>
            </p:txBody>
          </p:sp>
        </mc:Choice>
        <mc:Fallback xmlns="">
          <p:sp>
            <p:nvSpPr>
              <p:cNvPr id="40" name="TextBox 39"/>
              <p:cNvSpPr txBox="1">
                <a:spLocks noRot="1" noChangeAspect="1" noMove="1" noResize="1" noEditPoints="1" noAdjustHandles="1" noChangeArrowheads="1" noChangeShapeType="1" noTextEdit="1"/>
              </p:cNvSpPr>
              <p:nvPr/>
            </p:nvSpPr>
            <p:spPr>
              <a:xfrm>
                <a:off x="798211" y="4262178"/>
                <a:ext cx="2130006" cy="523220"/>
              </a:xfrm>
              <a:prstGeom prst="rect">
                <a:avLst/>
              </a:prstGeom>
              <a:blipFill rotWithShape="1">
                <a:blip r:embed="rId6"/>
                <a:stretch>
                  <a:fillRect l="-287" t="-2326" r="-573" b="-9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3444460" y="4253427"/>
                <a:ext cx="2211375" cy="523220"/>
              </a:xfrm>
              <a:prstGeom prst="rect">
                <a:avLst/>
              </a:prstGeom>
              <a:noFill/>
            </p:spPr>
            <p:txBody>
              <a:bodyPr wrap="none" rtlCol="0">
                <a:spAutoFit/>
              </a:bodyPr>
              <a:lstStyle/>
              <a:p>
                <a:pPr algn="ctr"/>
                <a:r>
                  <a:rPr lang="en-US" sz="1400" b="1" dirty="0" smtClean="0"/>
                  <a:t>Single </a:t>
                </a:r>
                <a:r>
                  <a:rPr lang="en-US" sz="1400" b="1" dirty="0" err="1" smtClean="0"/>
                  <a:t>transmissive</a:t>
                </a:r>
                <a:r>
                  <a:rPr lang="en-US" sz="1400" b="1" dirty="0" smtClean="0"/>
                  <a:t> ray</a:t>
                </a:r>
              </a:p>
              <a:p>
                <a:pPr algn="ctr"/>
                <a:r>
                  <a:rPr lang="en-US" sz="1400" i="1" dirty="0" smtClean="0"/>
                  <a:t>reflection angle </a:t>
                </a:r>
                <a14:m>
                  <m:oMath xmlns:m="http://schemas.openxmlformats.org/officeDocument/2006/math">
                    <m:r>
                      <a:rPr lang="en-US" sz="1400" b="0" i="1" smtClean="0">
                        <a:latin typeface="Cambria Math"/>
                      </a:rPr>
                      <m:t>𝜙</m:t>
                    </m:r>
                  </m:oMath>
                </a14:m>
                <a:r>
                  <a:rPr lang="en-US" sz="1400" i="1" dirty="0" smtClean="0"/>
                  <a:t> is obtuse</a:t>
                </a:r>
                <a:endParaRPr lang="en-US" sz="1400" i="1" dirty="0"/>
              </a:p>
            </p:txBody>
          </p:sp>
        </mc:Choice>
        <mc:Fallback xmlns="">
          <p:sp>
            <p:nvSpPr>
              <p:cNvPr id="62" name="TextBox 61"/>
              <p:cNvSpPr txBox="1">
                <a:spLocks noRot="1" noChangeAspect="1" noMove="1" noResize="1" noEditPoints="1" noAdjustHandles="1" noChangeArrowheads="1" noChangeShapeType="1" noTextEdit="1"/>
              </p:cNvSpPr>
              <p:nvPr/>
            </p:nvSpPr>
            <p:spPr>
              <a:xfrm>
                <a:off x="3444460" y="4253427"/>
                <a:ext cx="2211375" cy="523220"/>
              </a:xfrm>
              <a:prstGeom prst="rect">
                <a:avLst/>
              </a:prstGeom>
              <a:blipFill rotWithShape="1">
                <a:blip r:embed="rId7"/>
                <a:stretch>
                  <a:fillRect t="-2326" r="-551" b="-9302"/>
                </a:stretch>
              </a:blipFill>
            </p:spPr>
            <p:txBody>
              <a:bodyPr/>
              <a:lstStyle/>
              <a:p>
                <a:r>
                  <a:rPr lang="en-US">
                    <a:noFill/>
                  </a:rPr>
                  <a:t> </a:t>
                </a:r>
              </a:p>
            </p:txBody>
          </p:sp>
        </mc:Fallback>
      </mc:AlternateContent>
      <p:sp>
        <p:nvSpPr>
          <p:cNvPr id="63" name="TextBox 62"/>
          <p:cNvSpPr txBox="1"/>
          <p:nvPr/>
        </p:nvSpPr>
        <p:spPr>
          <a:xfrm>
            <a:off x="5739616" y="4271835"/>
            <a:ext cx="3104824" cy="523220"/>
          </a:xfrm>
          <a:prstGeom prst="rect">
            <a:avLst/>
          </a:prstGeom>
          <a:noFill/>
        </p:spPr>
        <p:txBody>
          <a:bodyPr wrap="none" rtlCol="0">
            <a:spAutoFit/>
          </a:bodyPr>
          <a:lstStyle/>
          <a:p>
            <a:pPr algn="ctr"/>
            <a:r>
              <a:rPr lang="en-US" sz="1400" b="1" dirty="0" smtClean="0"/>
              <a:t>Impulse rays</a:t>
            </a:r>
          </a:p>
          <a:p>
            <a:pPr algn="ctr"/>
            <a:r>
              <a:rPr lang="en-US" sz="1400" i="1" dirty="0" smtClean="0"/>
              <a:t>incoming rays all exit in same direction</a:t>
            </a:r>
            <a:endParaRPr lang="en-US" sz="1400" i="1" dirty="0"/>
          </a:p>
        </p:txBody>
      </p:sp>
      <p:sp>
        <p:nvSpPr>
          <p:cNvPr id="64" name="TextBox 63"/>
          <p:cNvSpPr txBox="1"/>
          <p:nvPr/>
        </p:nvSpPr>
        <p:spPr>
          <a:xfrm>
            <a:off x="3814382" y="4771178"/>
            <a:ext cx="4038600" cy="307777"/>
          </a:xfrm>
          <a:prstGeom prst="rect">
            <a:avLst/>
          </a:prstGeom>
          <a:noFill/>
        </p:spPr>
        <p:txBody>
          <a:bodyPr wrap="square" rtlCol="0">
            <a:spAutoFit/>
          </a:bodyPr>
          <a:lstStyle/>
          <a:p>
            <a:pPr algn="r"/>
            <a:r>
              <a:rPr lang="en-US" sz="1400" dirty="0" smtClean="0"/>
              <a:t>Image credit:  © Ben Herila, 2010</a:t>
            </a:r>
            <a:endParaRPr lang="en-US" sz="1400" dirty="0"/>
          </a:p>
        </p:txBody>
      </p:sp>
      <p:sp>
        <p:nvSpPr>
          <p:cNvPr id="4" name="Slide Number Placeholder 3"/>
          <p:cNvSpPr>
            <a:spLocks noGrp="1"/>
          </p:cNvSpPr>
          <p:nvPr>
            <p:ph type="sldNum" sz="quarter" idx="4"/>
          </p:nvPr>
        </p:nvSpPr>
        <p:spPr/>
        <p:txBody>
          <a:bodyPr/>
          <a:lstStyle/>
          <a:p>
            <a:fld id="{8B09B1D7-08F4-4981-B496-0018F6D397C3}" type="slidenum">
              <a:rPr lang="en-US" smtClean="0"/>
              <a:pPr/>
              <a:t>55</a:t>
            </a:fld>
            <a:r>
              <a:rPr lang="en-US" smtClean="0"/>
              <a:t> of 45</a:t>
            </a:r>
            <a:endParaRPr lang="en-US" dirty="0"/>
          </a:p>
        </p:txBody>
      </p:sp>
    </p:spTree>
    <p:extLst>
      <p:ext uri="{BB962C8B-B14F-4D97-AF65-F5344CB8AC3E}">
        <p14:creationId xmlns:p14="http://schemas.microsoft.com/office/powerpoint/2010/main" val="4157342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0" grpId="0" animBg="1"/>
      <p:bldP spid="62" grpId="0" animBg="1"/>
      <p:bldP spid="63"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 Font</a:t>
            </a:r>
            <a:endParaRPr lang="en-US" dirty="0"/>
          </a:p>
        </p:txBody>
      </p:sp>
      <p:sp>
        <p:nvSpPr>
          <p:cNvPr id="3" name="Text Placeholder 2"/>
          <p:cNvSpPr>
            <a:spLocks noGrp="1"/>
          </p:cNvSpPr>
          <p:nvPr>
            <p:ph type="body" idx="2"/>
          </p:nvPr>
        </p:nvSpPr>
        <p:spPr/>
        <p:txBody>
          <a:bodyPr/>
          <a:lstStyle/>
          <a:p>
            <a:r>
              <a:rPr lang="en-US" dirty="0" smtClean="0"/>
              <a:t>(Hidden slide, to ensure that all characters are embedded for future editing) </a:t>
            </a:r>
          </a:p>
          <a:p>
            <a:r>
              <a:rPr lang="en-US" dirty="0" smtClean="0"/>
              <a:t>!@#$%^&amp;*()_+-=~`,./;’[]{}:”&gt;?&lt;</a:t>
            </a:r>
            <a:endParaRPr lang="en-US" dirty="0"/>
          </a:p>
        </p:txBody>
      </p:sp>
      <p:sp>
        <p:nvSpPr>
          <p:cNvPr id="4" name="Content Placeholder 3"/>
          <p:cNvSpPr>
            <a:spLocks noGrp="1"/>
          </p:cNvSpPr>
          <p:nvPr>
            <p:ph sz="quarter" idx="1"/>
          </p:nvPr>
        </p:nvSpPr>
        <p:spPr/>
        <p:txBody>
          <a:bodyPr>
            <a:normAutofit fontScale="92500"/>
          </a:bodyPr>
          <a:lstStyle/>
          <a:p>
            <a:r>
              <a:rPr lang="en-US" dirty="0"/>
              <a:t>ABCDEFGHIJKLMNOPQRSTUVWXYZ</a:t>
            </a:r>
          </a:p>
          <a:p>
            <a:r>
              <a:rPr lang="en-US" dirty="0"/>
              <a:t>a b c d e f g h i j k l m n o p q r s t u v w x y z</a:t>
            </a:r>
          </a:p>
          <a:p>
            <a:r>
              <a:rPr lang="en-US" dirty="0"/>
              <a:t>1234567890</a:t>
            </a:r>
          </a:p>
          <a:p>
            <a:r>
              <a:rPr lang="en-US" i="1" dirty="0"/>
              <a:t>ABCDEFGHIJKLMNOPQRSTUVWXYZ</a:t>
            </a:r>
          </a:p>
          <a:p>
            <a:r>
              <a:rPr lang="en-US" i="1" dirty="0"/>
              <a:t>a b c d e f g h i j k l m n o p q r s t u v w x y z</a:t>
            </a:r>
          </a:p>
          <a:p>
            <a:r>
              <a:rPr lang="en-US" i="1" dirty="0"/>
              <a:t>1234567890</a:t>
            </a:r>
          </a:p>
          <a:p>
            <a:r>
              <a:rPr lang="en-US" b="1" dirty="0"/>
              <a:t>ABCDEFGHIJKLMNOPQRSTUVWXYZ</a:t>
            </a:r>
          </a:p>
          <a:p>
            <a:r>
              <a:rPr lang="en-US" b="1" dirty="0"/>
              <a:t>a b c d e f g h i j k l m n o p q r s t u v w x y z</a:t>
            </a:r>
          </a:p>
          <a:p>
            <a:r>
              <a:rPr lang="en-US" b="1" dirty="0"/>
              <a:t>1234567890</a:t>
            </a:r>
          </a:p>
          <a:p>
            <a:endParaRPr lang="en-US" dirty="0"/>
          </a:p>
        </p:txBody>
      </p:sp>
      <p:sp>
        <p:nvSpPr>
          <p:cNvPr id="7" name="Slide Number Placeholder 6"/>
          <p:cNvSpPr>
            <a:spLocks noGrp="1"/>
          </p:cNvSpPr>
          <p:nvPr>
            <p:ph type="sldNum" sz="quarter" idx="4"/>
          </p:nvPr>
        </p:nvSpPr>
        <p:spPr/>
        <p:txBody>
          <a:bodyPr/>
          <a:lstStyle/>
          <a:p>
            <a:fld id="{8B09B1D7-08F4-4981-B496-0018F6D397C3}" type="slidenum">
              <a:rPr lang="en-US" smtClean="0"/>
              <a:pPr/>
              <a:t>56</a:t>
            </a:fld>
            <a:endParaRPr lang="en-US" dirty="0"/>
          </a:p>
        </p:txBody>
      </p:sp>
    </p:spTree>
    <p:extLst>
      <p:ext uri="{BB962C8B-B14F-4D97-AF65-F5344CB8AC3E}">
        <p14:creationId xmlns:p14="http://schemas.microsoft.com/office/powerpoint/2010/main" val="977776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Arc 27"/>
          <p:cNvSpPr/>
          <p:nvPr/>
        </p:nvSpPr>
        <p:spPr>
          <a:xfrm rot="19660780">
            <a:off x="1359184" y="1959341"/>
            <a:ext cx="646704" cy="485028"/>
          </a:xfrm>
          <a:prstGeom prst="arc">
            <a:avLst>
              <a:gd name="adj1" fmla="val 9954212"/>
              <a:gd name="adj2" fmla="val 1912428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p:cNvCxnSpPr/>
          <p:nvPr/>
        </p:nvCxnSpPr>
        <p:spPr>
          <a:xfrm flipH="1">
            <a:off x="321999" y="2253052"/>
            <a:ext cx="1344532" cy="893670"/>
          </a:xfrm>
          <a:prstGeom prst="straightConnector1">
            <a:avLst/>
          </a:prstGeom>
          <a:ln w="38100">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5" name="Title 4"/>
          <p:cNvSpPr>
            <a:spLocks noGrp="1"/>
          </p:cNvSpPr>
          <p:nvPr>
            <p:ph type="title"/>
          </p:nvPr>
        </p:nvSpPr>
        <p:spPr/>
        <p:txBody>
          <a:bodyPr>
            <a:normAutofit fontScale="90000"/>
          </a:bodyPr>
          <a:lstStyle/>
          <a:p>
            <a:r>
              <a:rPr lang="en-US" dirty="0" smtClean="0"/>
              <a:t>Diagram </a:t>
            </a:r>
            <a:r>
              <a:rPr lang="en-US" dirty="0" err="1" smtClean="0"/>
              <a:t>Src</a:t>
            </a:r>
            <a:r>
              <a:rPr lang="en-US" dirty="0" smtClean="0"/>
              <a:t> (hidden slide)</a:t>
            </a:r>
            <a:endParaRPr lang="en-US" dirty="0"/>
          </a:p>
        </p:txBody>
      </p:sp>
      <p:sp>
        <p:nvSpPr>
          <p:cNvPr id="7" name="Trapezoid 6"/>
          <p:cNvSpPr/>
          <p:nvPr/>
        </p:nvSpPr>
        <p:spPr>
          <a:xfrm>
            <a:off x="1105251" y="2114550"/>
            <a:ext cx="1120265" cy="349631"/>
          </a:xfrm>
          <a:prstGeom prst="trapezoid">
            <a:avLst/>
          </a:prstGeom>
          <a:solidFill>
            <a:schemeClr val="bg1">
              <a:lumMod val="7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25691" y="1828800"/>
            <a:ext cx="2880265" cy="9410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p:cNvSpPr/>
          <p:nvPr/>
        </p:nvSpPr>
        <p:spPr>
          <a:xfrm flipV="1">
            <a:off x="225691" y="1085850"/>
            <a:ext cx="2880265" cy="2400300"/>
          </a:xfrm>
          <a:prstGeom prst="arc">
            <a:avLst>
              <a:gd name="adj1" fmla="val 10800000"/>
              <a:gd name="adj2"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mc:AlternateContent xmlns:mc="http://schemas.openxmlformats.org/markup-compatibility/2006" xmlns:a14="http://schemas.microsoft.com/office/drawing/2010/main">
        <mc:Choice Requires="a14">
          <p:sp>
            <p:nvSpPr>
              <p:cNvPr id="15" name="TextBox 14"/>
              <p:cNvSpPr txBox="1"/>
              <p:nvPr/>
            </p:nvSpPr>
            <p:spPr>
              <a:xfrm>
                <a:off x="2004944" y="1293721"/>
                <a:ext cx="9069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𝜔</m:t>
                          </m:r>
                        </m:e>
                        <m:sub>
                          <m:r>
                            <a:rPr lang="en-US" b="0" i="1" smtClean="0">
                              <a:latin typeface="Cambria Math"/>
                            </a:rPr>
                            <m:t>𝑖</m:t>
                          </m:r>
                        </m:sub>
                      </m:sSub>
                      <m:r>
                        <a:rPr lang="en-US" b="0" i="1" smtClean="0">
                          <a:latin typeface="Cambria Math"/>
                        </a:rPr>
                        <m:t>∈</m:t>
                      </m:r>
                      <m:r>
                        <m:rPr>
                          <m:sty m:val="p"/>
                        </m:rPr>
                        <a:rPr lang="en-US" b="0" i="0" smtClean="0">
                          <a:latin typeface="Cambria Math"/>
                        </a:rPr>
                        <m:t>Ω</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004941" y="1724962"/>
                <a:ext cx="906915" cy="369332"/>
              </a:xfrm>
              <a:prstGeom prst="rect">
                <a:avLst/>
              </a:prstGeom>
              <a:blipFill rotWithShape="1">
                <a:blip r:embed="rId3"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150221" y="2093119"/>
                <a:ext cx="517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a:rPr>
                        <m:t>𝑑𝐴</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150218" y="2790825"/>
                <a:ext cx="517129" cy="369332"/>
              </a:xfrm>
              <a:prstGeom prst="rect">
                <a:avLst/>
              </a:prstGeom>
              <a:blipFill rotWithShape="1">
                <a:blip r:embed="rId4" cstate="print"/>
                <a:stretch>
                  <a:fillRect/>
                </a:stretch>
              </a:blipFill>
            </p:spPr>
            <p:txBody>
              <a:bodyPr/>
              <a:lstStyle/>
              <a:p>
                <a:r>
                  <a:rPr lang="en-US">
                    <a:noFill/>
                  </a:rPr>
                  <a:t> </a:t>
                </a:r>
              </a:p>
            </p:txBody>
          </p:sp>
        </mc:Fallback>
      </mc:AlternateContent>
      <p:cxnSp>
        <p:nvCxnSpPr>
          <p:cNvPr id="17" name="Straight Arrow Connector 16"/>
          <p:cNvCxnSpPr/>
          <p:nvPr/>
        </p:nvCxnSpPr>
        <p:spPr>
          <a:xfrm flipH="1" flipV="1">
            <a:off x="1662374" y="1338082"/>
            <a:ext cx="5307" cy="950275"/>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1251092" y="1371076"/>
                <a:ext cx="378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a:rPr>
                        <m:t>𝐧</m:t>
                      </m:r>
                    </m:oMath>
                  </m:oMathPara>
                </a14:m>
                <a:endParaRPr lang="en-US"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1251092" y="1828101"/>
                <a:ext cx="391453" cy="369332"/>
              </a:xfrm>
              <a:prstGeom prst="rect">
                <a:avLst/>
              </a:prstGeom>
              <a:blipFill rotWithShape="1">
                <a:blip r:embed="rId5" cstate="print"/>
                <a:stretch>
                  <a:fillRect/>
                </a:stretch>
              </a:blipFill>
            </p:spPr>
            <p:txBody>
              <a:bodyPr/>
              <a:lstStyle/>
              <a:p>
                <a:r>
                  <a:rPr lang="en-US">
                    <a:noFill/>
                  </a:rPr>
                  <a:t> </a:t>
                </a:r>
              </a:p>
            </p:txBody>
          </p:sp>
        </mc:Fallback>
      </mc:AlternateContent>
      <p:cxnSp>
        <p:nvCxnSpPr>
          <p:cNvPr id="19" name="Straight Arrow Connector 18"/>
          <p:cNvCxnSpPr/>
          <p:nvPr/>
        </p:nvCxnSpPr>
        <p:spPr>
          <a:xfrm flipH="1">
            <a:off x="1658155" y="1432221"/>
            <a:ext cx="346788" cy="856134"/>
          </a:xfrm>
          <a:prstGeom prst="straightConnector1">
            <a:avLst/>
          </a:prstGeom>
          <a:ln w="38100">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009999" y="2514600"/>
            <a:ext cx="648156"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009998" y="2253049"/>
            <a:ext cx="95251" cy="26155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05249" y="2266924"/>
            <a:ext cx="55290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7" idx="2"/>
          </p:cNvCxnSpPr>
          <p:nvPr/>
        </p:nvCxnSpPr>
        <p:spPr>
          <a:xfrm flipH="1" flipV="1">
            <a:off x="1658154" y="2289366"/>
            <a:ext cx="7227" cy="17481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84559" y="2253050"/>
            <a:ext cx="290464" cy="369332"/>
          </a:xfrm>
          <a:prstGeom prst="rect">
            <a:avLst/>
          </a:prstGeom>
          <a:noFill/>
        </p:spPr>
        <p:txBody>
          <a:bodyPr wrap="none" rtlCol="0">
            <a:spAutoFit/>
          </a:bodyPr>
          <a:lstStyle/>
          <a:p>
            <a:r>
              <a:rPr lang="en-US" i="1" dirty="0" smtClean="0"/>
              <a:t>y</a:t>
            </a:r>
            <a:endParaRPr lang="en-US" i="1" dirty="0"/>
          </a:p>
        </p:txBody>
      </p:sp>
      <p:sp>
        <p:nvSpPr>
          <p:cNvPr id="25" name="TextBox 24"/>
          <p:cNvSpPr txBox="1"/>
          <p:nvPr/>
        </p:nvSpPr>
        <p:spPr>
          <a:xfrm>
            <a:off x="1252971" y="2457450"/>
            <a:ext cx="288862" cy="369332"/>
          </a:xfrm>
          <a:prstGeom prst="rect">
            <a:avLst/>
          </a:prstGeom>
          <a:noFill/>
        </p:spPr>
        <p:txBody>
          <a:bodyPr wrap="none" rtlCol="0">
            <a:spAutoFit/>
          </a:bodyPr>
          <a:lstStyle/>
          <a:p>
            <a:r>
              <a:rPr lang="en-US" i="1" dirty="0" smtClean="0"/>
              <a:t>x</a:t>
            </a:r>
            <a:endParaRPr lang="en-US" i="1" dirty="0"/>
          </a:p>
        </p:txBody>
      </p:sp>
      <mc:AlternateContent xmlns:mc="http://schemas.openxmlformats.org/markup-compatibility/2006" xmlns:a14="http://schemas.microsoft.com/office/drawing/2010/main">
        <mc:Choice Requires="a14">
          <p:sp>
            <p:nvSpPr>
              <p:cNvPr id="27" name="TextBox 26"/>
              <p:cNvSpPr txBox="1"/>
              <p:nvPr/>
            </p:nvSpPr>
            <p:spPr>
              <a:xfrm>
                <a:off x="756851" y="2781278"/>
                <a:ext cx="506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𝜔</m:t>
                          </m:r>
                        </m:e>
                        <m:sub>
                          <m:r>
                            <a:rPr lang="en-US" b="0" i="1" smtClean="0">
                              <a:latin typeface="Cambria Math"/>
                            </a:rPr>
                            <m:t>𝑜</m:t>
                          </m:r>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756851" y="3708371"/>
                <a:ext cx="506292" cy="369332"/>
              </a:xfrm>
              <a:prstGeom prst="rect">
                <a:avLst/>
              </a:prstGeom>
              <a:blipFill rotWithShape="1">
                <a:blip r:embed="rId6"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1084000" y="1832271"/>
                <a:ext cx="3979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𝜙</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1083999" y="2443028"/>
                <a:ext cx="397993" cy="369332"/>
              </a:xfrm>
              <a:prstGeom prst="rect">
                <a:avLst/>
              </a:prstGeom>
              <a:blipFill rotWithShape="1">
                <a:blip r:embed="rId7" cstate="print"/>
                <a:stretch>
                  <a:fillRect b="-11667"/>
                </a:stretch>
              </a:blipFill>
            </p:spPr>
            <p:txBody>
              <a:bodyPr/>
              <a:lstStyle/>
              <a:p>
                <a:r>
                  <a:rPr lang="en-US">
                    <a:noFill/>
                  </a:rPr>
                  <a:t> </a:t>
                </a:r>
              </a:p>
            </p:txBody>
          </p:sp>
        </mc:Fallback>
      </mc:AlternateContent>
      <p:sp>
        <p:nvSpPr>
          <p:cNvPr id="59" name="Arc 58"/>
          <p:cNvSpPr/>
          <p:nvPr/>
        </p:nvSpPr>
        <p:spPr>
          <a:xfrm rot="19660780">
            <a:off x="4639664" y="2555743"/>
            <a:ext cx="646704" cy="485028"/>
          </a:xfrm>
          <a:prstGeom prst="arc">
            <a:avLst>
              <a:gd name="adj1" fmla="val 15860034"/>
              <a:gd name="adj2" fmla="val 1912428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0" name="Straight Arrow Connector 59"/>
          <p:cNvCxnSpPr/>
          <p:nvPr/>
        </p:nvCxnSpPr>
        <p:spPr>
          <a:xfrm flipH="1" flipV="1">
            <a:off x="4115770" y="1682252"/>
            <a:ext cx="831243" cy="1167201"/>
          </a:xfrm>
          <a:prstGeom prst="straightConnector1">
            <a:avLst/>
          </a:prstGeom>
          <a:ln w="38100">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61" name="Trapezoid 60"/>
          <p:cNvSpPr/>
          <p:nvPr/>
        </p:nvSpPr>
        <p:spPr>
          <a:xfrm>
            <a:off x="4385731" y="2710952"/>
            <a:ext cx="1120265" cy="349631"/>
          </a:xfrm>
          <a:prstGeom prst="trapezoid">
            <a:avLst/>
          </a:prstGeom>
          <a:solidFill>
            <a:schemeClr val="bg1">
              <a:lumMod val="7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506171" y="2425202"/>
            <a:ext cx="2880265" cy="9410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c 62"/>
          <p:cNvSpPr/>
          <p:nvPr/>
        </p:nvSpPr>
        <p:spPr>
          <a:xfrm>
            <a:off x="3506171" y="1682252"/>
            <a:ext cx="2880265" cy="2400300"/>
          </a:xfrm>
          <a:prstGeom prst="arc">
            <a:avLst>
              <a:gd name="adj1" fmla="val 10800000"/>
              <a:gd name="adj2"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mc:AlternateContent xmlns:mc="http://schemas.openxmlformats.org/markup-compatibility/2006" xmlns:a14="http://schemas.microsoft.com/office/drawing/2010/main">
        <mc:Choice Requires="a14">
          <p:sp>
            <p:nvSpPr>
              <p:cNvPr id="64" name="TextBox 63"/>
              <p:cNvSpPr txBox="1"/>
              <p:nvPr/>
            </p:nvSpPr>
            <p:spPr>
              <a:xfrm>
                <a:off x="5494372" y="1543753"/>
                <a:ext cx="9069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𝜔</m:t>
                          </m:r>
                        </m:e>
                        <m:sub>
                          <m:r>
                            <a:rPr lang="en-US" b="0" i="1" smtClean="0">
                              <a:latin typeface="Cambria Math"/>
                            </a:rPr>
                            <m:t>𝑖</m:t>
                          </m:r>
                        </m:sub>
                      </m:sSub>
                      <m:r>
                        <a:rPr lang="en-US" b="0" i="1" smtClean="0">
                          <a:latin typeface="Cambria Math"/>
                        </a:rPr>
                        <m:t>∈</m:t>
                      </m:r>
                      <m:r>
                        <m:rPr>
                          <m:sty m:val="p"/>
                        </m:rPr>
                        <a:rPr lang="en-US" b="0" i="0" smtClean="0">
                          <a:latin typeface="Cambria Math"/>
                        </a:rPr>
                        <m:t>Ω</m:t>
                      </m:r>
                    </m:oMath>
                  </m:oMathPara>
                </a14:m>
                <a:endParaRPr lang="en-US" dirty="0"/>
              </a:p>
            </p:txBody>
          </p:sp>
        </mc:Choice>
        <mc:Fallback xmlns="">
          <p:sp>
            <p:nvSpPr>
              <p:cNvPr id="64" name="TextBox 63"/>
              <p:cNvSpPr txBox="1">
                <a:spLocks noRot="1" noChangeAspect="1" noMove="1" noResize="1" noEditPoints="1" noAdjustHandles="1" noChangeArrowheads="1" noChangeShapeType="1" noTextEdit="1"/>
              </p:cNvSpPr>
              <p:nvPr/>
            </p:nvSpPr>
            <p:spPr>
              <a:xfrm>
                <a:off x="5494369" y="2058337"/>
                <a:ext cx="906915" cy="369332"/>
              </a:xfrm>
              <a:prstGeom prst="rect">
                <a:avLst/>
              </a:prstGeom>
              <a:blipFill rotWithShape="1">
                <a:blip r:embed="rId8"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5430701" y="2689521"/>
                <a:ext cx="517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a:rPr>
                        <m:t>𝑑𝐴</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5430698" y="3586028"/>
                <a:ext cx="517129" cy="369332"/>
              </a:xfrm>
              <a:prstGeom prst="rect">
                <a:avLst/>
              </a:prstGeom>
              <a:blipFill rotWithShape="1">
                <a:blip r:embed="rId9" cstate="print"/>
                <a:stretch>
                  <a:fillRect/>
                </a:stretch>
              </a:blipFill>
            </p:spPr>
            <p:txBody>
              <a:bodyPr/>
              <a:lstStyle/>
              <a:p>
                <a:r>
                  <a:rPr lang="en-US">
                    <a:noFill/>
                  </a:rPr>
                  <a:t> </a:t>
                </a:r>
              </a:p>
            </p:txBody>
          </p:sp>
        </mc:Fallback>
      </mc:AlternateContent>
      <p:cxnSp>
        <p:nvCxnSpPr>
          <p:cNvPr id="66" name="Straight Arrow Connector 65"/>
          <p:cNvCxnSpPr/>
          <p:nvPr/>
        </p:nvCxnSpPr>
        <p:spPr>
          <a:xfrm flipH="1" flipV="1">
            <a:off x="4942854" y="1934484"/>
            <a:ext cx="5307" cy="950275"/>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4531572" y="1967478"/>
                <a:ext cx="378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a:rPr>
                        <m:t>𝐧</m:t>
                      </m:r>
                    </m:oMath>
                  </m:oMathPara>
                </a14:m>
                <a:endParaRPr lang="en-US" b="1" dirty="0"/>
              </a:p>
            </p:txBody>
          </p:sp>
        </mc:Choice>
        <mc:Fallback xmlns="">
          <p:sp>
            <p:nvSpPr>
              <p:cNvPr id="67" name="TextBox 66"/>
              <p:cNvSpPr txBox="1">
                <a:spLocks noRot="1" noChangeAspect="1" noMove="1" noResize="1" noEditPoints="1" noAdjustHandles="1" noChangeArrowheads="1" noChangeShapeType="1" noTextEdit="1"/>
              </p:cNvSpPr>
              <p:nvPr/>
            </p:nvSpPr>
            <p:spPr>
              <a:xfrm>
                <a:off x="4531572" y="2623304"/>
                <a:ext cx="391453" cy="369332"/>
              </a:xfrm>
              <a:prstGeom prst="rect">
                <a:avLst/>
              </a:prstGeom>
              <a:blipFill rotWithShape="1">
                <a:blip r:embed="rId10" cstate="print"/>
                <a:stretch>
                  <a:fillRect/>
                </a:stretch>
              </a:blipFill>
            </p:spPr>
            <p:txBody>
              <a:bodyPr/>
              <a:lstStyle/>
              <a:p>
                <a:r>
                  <a:rPr lang="en-US">
                    <a:noFill/>
                  </a:rPr>
                  <a:t> </a:t>
                </a:r>
              </a:p>
            </p:txBody>
          </p:sp>
        </mc:Fallback>
      </mc:AlternateContent>
      <p:cxnSp>
        <p:nvCxnSpPr>
          <p:cNvPr id="68" name="Straight Arrow Connector 67"/>
          <p:cNvCxnSpPr/>
          <p:nvPr/>
        </p:nvCxnSpPr>
        <p:spPr>
          <a:xfrm flipH="1">
            <a:off x="4938637" y="1625807"/>
            <a:ext cx="492065" cy="1258952"/>
          </a:xfrm>
          <a:prstGeom prst="straightConnector1">
            <a:avLst/>
          </a:prstGeom>
          <a:ln w="38100">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4290479" y="3111002"/>
            <a:ext cx="648156"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4290478" y="2849451"/>
            <a:ext cx="95251" cy="26155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385729" y="2863326"/>
            <a:ext cx="55290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1" idx="2"/>
          </p:cNvCxnSpPr>
          <p:nvPr/>
        </p:nvCxnSpPr>
        <p:spPr>
          <a:xfrm flipH="1" flipV="1">
            <a:off x="4938634" y="2885769"/>
            <a:ext cx="7227" cy="17481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065039" y="2849452"/>
            <a:ext cx="290464" cy="369332"/>
          </a:xfrm>
          <a:prstGeom prst="rect">
            <a:avLst/>
          </a:prstGeom>
          <a:noFill/>
        </p:spPr>
        <p:txBody>
          <a:bodyPr wrap="none" rtlCol="0">
            <a:spAutoFit/>
          </a:bodyPr>
          <a:lstStyle/>
          <a:p>
            <a:r>
              <a:rPr lang="en-US" i="1" dirty="0" smtClean="0"/>
              <a:t>y</a:t>
            </a:r>
            <a:endParaRPr lang="en-US" i="1" dirty="0"/>
          </a:p>
        </p:txBody>
      </p:sp>
      <p:sp>
        <p:nvSpPr>
          <p:cNvPr id="74" name="TextBox 73"/>
          <p:cNvSpPr txBox="1"/>
          <p:nvPr/>
        </p:nvSpPr>
        <p:spPr>
          <a:xfrm>
            <a:off x="4533450" y="3053852"/>
            <a:ext cx="288862" cy="369332"/>
          </a:xfrm>
          <a:prstGeom prst="rect">
            <a:avLst/>
          </a:prstGeom>
          <a:noFill/>
        </p:spPr>
        <p:txBody>
          <a:bodyPr wrap="none" rtlCol="0">
            <a:spAutoFit/>
          </a:bodyPr>
          <a:lstStyle/>
          <a:p>
            <a:r>
              <a:rPr lang="en-US" i="1" dirty="0" smtClean="0"/>
              <a:t>x</a:t>
            </a:r>
            <a:endParaRPr lang="en-US" i="1" dirty="0"/>
          </a:p>
        </p:txBody>
      </p:sp>
      <mc:AlternateContent xmlns:mc="http://schemas.openxmlformats.org/markup-compatibility/2006" xmlns:a14="http://schemas.microsoft.com/office/drawing/2010/main">
        <mc:Choice Requires="a14">
          <p:sp>
            <p:nvSpPr>
              <p:cNvPr id="75" name="TextBox 74"/>
              <p:cNvSpPr txBox="1"/>
              <p:nvPr/>
            </p:nvSpPr>
            <p:spPr>
              <a:xfrm>
                <a:off x="3961131" y="1946096"/>
                <a:ext cx="506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𝜔</m:t>
                          </m:r>
                        </m:e>
                        <m:sub>
                          <m:r>
                            <a:rPr lang="en-US" b="0" i="1" smtClean="0">
                              <a:latin typeface="Cambria Math"/>
                            </a:rPr>
                            <m:t>𝑜</m:t>
                          </m:r>
                        </m:sub>
                      </m:sSub>
                    </m:oMath>
                  </m:oMathPara>
                </a14:m>
                <a:endParaRPr lang="en-US" dirty="0"/>
              </a:p>
            </p:txBody>
          </p:sp>
        </mc:Choice>
        <mc:Fallback xmlns="">
          <p:sp>
            <p:nvSpPr>
              <p:cNvPr id="75" name="TextBox 74"/>
              <p:cNvSpPr txBox="1">
                <a:spLocks noRot="1" noChangeAspect="1" noMove="1" noResize="1" noEditPoints="1" noAdjustHandles="1" noChangeArrowheads="1" noChangeShapeType="1" noTextEdit="1"/>
              </p:cNvSpPr>
              <p:nvPr/>
            </p:nvSpPr>
            <p:spPr>
              <a:xfrm>
                <a:off x="3961131" y="2594795"/>
                <a:ext cx="506292" cy="369332"/>
              </a:xfrm>
              <a:prstGeom prst="rect">
                <a:avLst/>
              </a:prstGeom>
              <a:blipFill rotWithShape="1">
                <a:blip r:embed="rId11"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4641700" y="2339442"/>
                <a:ext cx="3979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𝜙</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a:off x="4641700" y="3119256"/>
                <a:ext cx="397993" cy="369332"/>
              </a:xfrm>
              <a:prstGeom prst="rect">
                <a:avLst/>
              </a:prstGeom>
              <a:blipFill rotWithShape="1">
                <a:blip r:embed="rId12" cstate="print"/>
                <a:stretch>
                  <a:fillRect b="-11667"/>
                </a:stretch>
              </a:blipFill>
            </p:spPr>
            <p:txBody>
              <a:bodyPr/>
              <a:lstStyle/>
              <a:p>
                <a:r>
                  <a:rPr lang="en-US">
                    <a:noFill/>
                  </a:rPr>
                  <a:t> </a:t>
                </a:r>
              </a:p>
            </p:txBody>
          </p:sp>
        </mc:Fallback>
      </mc:AlternateContent>
      <p:sp>
        <p:nvSpPr>
          <p:cNvPr id="79" name="Arc 78"/>
          <p:cNvSpPr/>
          <p:nvPr/>
        </p:nvSpPr>
        <p:spPr>
          <a:xfrm rot="19660780">
            <a:off x="8220580" y="2522794"/>
            <a:ext cx="646704" cy="485028"/>
          </a:xfrm>
          <a:prstGeom prst="arc">
            <a:avLst>
              <a:gd name="adj1" fmla="val 15860034"/>
              <a:gd name="adj2" fmla="val 1912428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0" name="Straight Arrow Connector 79"/>
          <p:cNvCxnSpPr/>
          <p:nvPr/>
        </p:nvCxnSpPr>
        <p:spPr>
          <a:xfrm flipH="1" flipV="1">
            <a:off x="7696686" y="1649303"/>
            <a:ext cx="831243" cy="1167201"/>
          </a:xfrm>
          <a:prstGeom prst="straightConnector1">
            <a:avLst/>
          </a:prstGeom>
          <a:ln w="38100">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81" name="Trapezoid 80"/>
          <p:cNvSpPr/>
          <p:nvPr/>
        </p:nvSpPr>
        <p:spPr>
          <a:xfrm>
            <a:off x="7966647" y="2678003"/>
            <a:ext cx="1120265" cy="349631"/>
          </a:xfrm>
          <a:prstGeom prst="trapezoid">
            <a:avLst/>
          </a:prstGeom>
          <a:solidFill>
            <a:schemeClr val="bg1">
              <a:lumMod val="7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087087" y="2392253"/>
            <a:ext cx="2880265" cy="9410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c 82"/>
          <p:cNvSpPr/>
          <p:nvPr/>
        </p:nvSpPr>
        <p:spPr>
          <a:xfrm>
            <a:off x="7087087" y="1649303"/>
            <a:ext cx="2880265" cy="2400300"/>
          </a:xfrm>
          <a:prstGeom prst="arc">
            <a:avLst>
              <a:gd name="adj1" fmla="val 10800000"/>
              <a:gd name="adj2"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mc:AlternateContent xmlns:mc="http://schemas.openxmlformats.org/markup-compatibility/2006" xmlns:a14="http://schemas.microsoft.com/office/drawing/2010/main">
        <mc:Choice Requires="a14">
          <p:sp>
            <p:nvSpPr>
              <p:cNvPr id="84" name="TextBox 83"/>
              <p:cNvSpPr txBox="1"/>
              <p:nvPr/>
            </p:nvSpPr>
            <p:spPr>
              <a:xfrm>
                <a:off x="7997303" y="1192165"/>
                <a:ext cx="1603901"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𝜔</m:t>
                          </m:r>
                        </m:e>
                        <m:sub>
                          <m:r>
                            <a:rPr lang="en-US" b="0" i="1" smtClean="0">
                              <a:latin typeface="Cambria Math"/>
                            </a:rPr>
                            <m:t>𝑖</m:t>
                          </m:r>
                        </m:sub>
                      </m:sSub>
                      <m:r>
                        <a:rPr lang="en-US" b="0" i="1" smtClean="0">
                          <a:latin typeface="Cambria Math"/>
                        </a:rPr>
                        <m:t>, </m:t>
                      </m:r>
                      <m:sSub>
                        <m:sSubPr>
                          <m:ctrlPr>
                            <a:rPr lang="en-US" b="0" i="1" smtClean="0">
                              <a:latin typeface="Cambria Math"/>
                            </a:rPr>
                          </m:ctrlPr>
                        </m:sSubPr>
                        <m:e>
                          <m:r>
                            <a:rPr lang="en-US" b="0" i="1" smtClean="0">
                              <a:latin typeface="Cambria Math"/>
                            </a:rPr>
                            <m:t>𝜔</m:t>
                          </m:r>
                        </m:e>
                        <m:sub>
                          <m:r>
                            <a:rPr lang="en-US" b="0" i="1" smtClean="0">
                              <a:latin typeface="Cambria Math"/>
                            </a:rPr>
                            <m:t>𝑗</m:t>
                          </m:r>
                        </m:sub>
                      </m:sSub>
                      <m:r>
                        <a:rPr lang="en-US" b="0" i="1" smtClean="0">
                          <a:latin typeface="Cambria Math"/>
                        </a:rPr>
                        <m:t>,</m:t>
                      </m:r>
                      <m:sSub>
                        <m:sSubPr>
                          <m:ctrlPr>
                            <a:rPr lang="en-US" b="0" i="1" smtClean="0">
                              <a:latin typeface="Cambria Math"/>
                            </a:rPr>
                          </m:ctrlPr>
                        </m:sSubPr>
                        <m:e>
                          <m:r>
                            <a:rPr lang="en-US" b="0" i="1" smtClean="0">
                              <a:latin typeface="Cambria Math"/>
                            </a:rPr>
                            <m:t>𝜔</m:t>
                          </m:r>
                        </m:e>
                        <m:sub>
                          <m:r>
                            <a:rPr lang="en-US" b="0" i="1" smtClean="0">
                              <a:latin typeface="Cambria Math"/>
                            </a:rPr>
                            <m:t>𝑘</m:t>
                          </m:r>
                        </m:sub>
                      </m:sSub>
                      <m:r>
                        <a:rPr lang="en-US" b="0" i="1" smtClean="0">
                          <a:latin typeface="Cambria Math"/>
                        </a:rPr>
                        <m:t>∈</m:t>
                      </m:r>
                      <m:r>
                        <m:rPr>
                          <m:sty m:val="p"/>
                        </m:rPr>
                        <a:rPr lang="en-US" b="0" i="0" smtClean="0">
                          <a:latin typeface="Cambria Math"/>
                        </a:rPr>
                        <m:t>Ω</m:t>
                      </m:r>
                    </m:oMath>
                  </m:oMathPara>
                </a14:m>
                <a:endParaRPr lang="en-US" dirty="0"/>
              </a:p>
            </p:txBody>
          </p:sp>
        </mc:Choice>
        <mc:Fallback xmlns="">
          <p:sp>
            <p:nvSpPr>
              <p:cNvPr id="84" name="TextBox 83"/>
              <p:cNvSpPr txBox="1">
                <a:spLocks noRot="1" noChangeAspect="1" noMove="1" noResize="1" noEditPoints="1" noAdjustHandles="1" noChangeArrowheads="1" noChangeShapeType="1" noTextEdit="1"/>
              </p:cNvSpPr>
              <p:nvPr/>
            </p:nvSpPr>
            <p:spPr>
              <a:xfrm>
                <a:off x="7997299" y="1589554"/>
                <a:ext cx="1603901" cy="391646"/>
              </a:xfrm>
              <a:prstGeom prst="rect">
                <a:avLst/>
              </a:prstGeom>
              <a:blipFill rotWithShape="1">
                <a:blip r:embed="rId13" cstate="print"/>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9011617" y="2656572"/>
                <a:ext cx="517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a:rPr>
                        <m:t>𝑑𝐴</m:t>
                      </m:r>
                    </m:oMath>
                  </m:oMathPara>
                </a14:m>
                <a:endParaRPr lang="en-US" dirty="0"/>
              </a:p>
            </p:txBody>
          </p:sp>
        </mc:Choice>
        <mc:Fallback xmlns="">
          <p:sp>
            <p:nvSpPr>
              <p:cNvPr id="85" name="TextBox 84"/>
              <p:cNvSpPr txBox="1">
                <a:spLocks noRot="1" noChangeAspect="1" noMove="1" noResize="1" noEditPoints="1" noAdjustHandles="1" noChangeArrowheads="1" noChangeShapeType="1" noTextEdit="1"/>
              </p:cNvSpPr>
              <p:nvPr/>
            </p:nvSpPr>
            <p:spPr>
              <a:xfrm>
                <a:off x="9011614" y="3542096"/>
                <a:ext cx="517129" cy="369332"/>
              </a:xfrm>
              <a:prstGeom prst="rect">
                <a:avLst/>
              </a:prstGeom>
              <a:blipFill rotWithShape="1">
                <a:blip r:embed="rId14" cstate="print"/>
                <a:stretch>
                  <a:fillRect/>
                </a:stretch>
              </a:blipFill>
            </p:spPr>
            <p:txBody>
              <a:bodyPr/>
              <a:lstStyle/>
              <a:p>
                <a:r>
                  <a:rPr lang="en-US">
                    <a:noFill/>
                  </a:rPr>
                  <a:t> </a:t>
                </a:r>
              </a:p>
            </p:txBody>
          </p:sp>
        </mc:Fallback>
      </mc:AlternateContent>
      <p:cxnSp>
        <p:nvCxnSpPr>
          <p:cNvPr id="86" name="Straight Arrow Connector 85"/>
          <p:cNvCxnSpPr/>
          <p:nvPr/>
        </p:nvCxnSpPr>
        <p:spPr>
          <a:xfrm flipH="1" flipV="1">
            <a:off x="8523770" y="1901535"/>
            <a:ext cx="5307" cy="950275"/>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p:cNvSpPr txBox="1"/>
              <p:nvPr/>
            </p:nvSpPr>
            <p:spPr>
              <a:xfrm>
                <a:off x="8112488" y="1934529"/>
                <a:ext cx="378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a:rPr>
                        <m:t>𝐧</m:t>
                      </m:r>
                    </m:oMath>
                  </m:oMathPara>
                </a14:m>
                <a:endParaRPr lang="en-US" b="1" dirty="0"/>
              </a:p>
            </p:txBody>
          </p:sp>
        </mc:Choice>
        <mc:Fallback xmlns="">
          <p:sp>
            <p:nvSpPr>
              <p:cNvPr id="87" name="TextBox 86"/>
              <p:cNvSpPr txBox="1">
                <a:spLocks noRot="1" noChangeAspect="1" noMove="1" noResize="1" noEditPoints="1" noAdjustHandles="1" noChangeArrowheads="1" noChangeShapeType="1" noTextEdit="1"/>
              </p:cNvSpPr>
              <p:nvPr/>
            </p:nvSpPr>
            <p:spPr>
              <a:xfrm>
                <a:off x="8112488" y="2579372"/>
                <a:ext cx="391453" cy="369332"/>
              </a:xfrm>
              <a:prstGeom prst="rect">
                <a:avLst/>
              </a:prstGeom>
              <a:blipFill rotWithShape="1">
                <a:blip r:embed="rId15" cstate="print"/>
                <a:stretch>
                  <a:fillRect/>
                </a:stretch>
              </a:blipFill>
            </p:spPr>
            <p:txBody>
              <a:bodyPr/>
              <a:lstStyle/>
              <a:p>
                <a:r>
                  <a:rPr lang="en-US">
                    <a:noFill/>
                  </a:rPr>
                  <a:t> </a:t>
                </a:r>
              </a:p>
            </p:txBody>
          </p:sp>
        </mc:Fallback>
      </mc:AlternateContent>
      <p:cxnSp>
        <p:nvCxnSpPr>
          <p:cNvPr id="88" name="Straight Arrow Connector 87"/>
          <p:cNvCxnSpPr/>
          <p:nvPr/>
        </p:nvCxnSpPr>
        <p:spPr>
          <a:xfrm flipH="1">
            <a:off x="8519550" y="1592858"/>
            <a:ext cx="853051" cy="1258952"/>
          </a:xfrm>
          <a:prstGeom prst="straightConnector1">
            <a:avLst/>
          </a:prstGeom>
          <a:ln w="38100">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7871395" y="3078053"/>
            <a:ext cx="648156"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7871394" y="2816503"/>
            <a:ext cx="95251" cy="26155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7966645" y="2830377"/>
            <a:ext cx="55290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1" idx="2"/>
          </p:cNvCxnSpPr>
          <p:nvPr/>
        </p:nvCxnSpPr>
        <p:spPr>
          <a:xfrm flipH="1" flipV="1">
            <a:off x="8519550" y="2852820"/>
            <a:ext cx="7227" cy="17481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7645955" y="2816503"/>
            <a:ext cx="290464" cy="369332"/>
          </a:xfrm>
          <a:prstGeom prst="rect">
            <a:avLst/>
          </a:prstGeom>
          <a:noFill/>
        </p:spPr>
        <p:txBody>
          <a:bodyPr wrap="none" rtlCol="0">
            <a:spAutoFit/>
          </a:bodyPr>
          <a:lstStyle/>
          <a:p>
            <a:r>
              <a:rPr lang="en-US" i="1" dirty="0" smtClean="0"/>
              <a:t>y</a:t>
            </a:r>
            <a:endParaRPr lang="en-US" i="1" dirty="0"/>
          </a:p>
        </p:txBody>
      </p:sp>
      <p:sp>
        <p:nvSpPr>
          <p:cNvPr id="94" name="TextBox 93"/>
          <p:cNvSpPr txBox="1"/>
          <p:nvPr/>
        </p:nvSpPr>
        <p:spPr>
          <a:xfrm>
            <a:off x="8114367" y="3020903"/>
            <a:ext cx="288862" cy="369332"/>
          </a:xfrm>
          <a:prstGeom prst="rect">
            <a:avLst/>
          </a:prstGeom>
          <a:noFill/>
        </p:spPr>
        <p:txBody>
          <a:bodyPr wrap="none" rtlCol="0">
            <a:spAutoFit/>
          </a:bodyPr>
          <a:lstStyle/>
          <a:p>
            <a:r>
              <a:rPr lang="en-US" i="1" dirty="0" smtClean="0"/>
              <a:t>x</a:t>
            </a:r>
            <a:endParaRPr lang="en-US" i="1" dirty="0"/>
          </a:p>
        </p:txBody>
      </p:sp>
      <mc:AlternateContent xmlns:mc="http://schemas.openxmlformats.org/markup-compatibility/2006" xmlns:a14="http://schemas.microsoft.com/office/drawing/2010/main">
        <mc:Choice Requires="a14">
          <p:sp>
            <p:nvSpPr>
              <p:cNvPr id="95" name="TextBox 94"/>
              <p:cNvSpPr txBox="1"/>
              <p:nvPr/>
            </p:nvSpPr>
            <p:spPr>
              <a:xfrm>
                <a:off x="7542047" y="1913147"/>
                <a:ext cx="5062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𝜔</m:t>
                          </m:r>
                        </m:e>
                        <m:sub>
                          <m:r>
                            <a:rPr lang="en-US" b="0" i="1" smtClean="0">
                              <a:latin typeface="Cambria Math"/>
                            </a:rPr>
                            <m:t>𝑜</m:t>
                          </m:r>
                        </m:sub>
                      </m:sSub>
                    </m:oMath>
                  </m:oMathPara>
                </a14:m>
                <a:endParaRPr lang="en-US" dirty="0"/>
              </a:p>
            </p:txBody>
          </p:sp>
        </mc:Choice>
        <mc:Fallback xmlns="">
          <p:sp>
            <p:nvSpPr>
              <p:cNvPr id="95" name="TextBox 94"/>
              <p:cNvSpPr txBox="1">
                <a:spLocks noRot="1" noChangeAspect="1" noMove="1" noResize="1" noEditPoints="1" noAdjustHandles="1" noChangeArrowheads="1" noChangeShapeType="1" noTextEdit="1"/>
              </p:cNvSpPr>
              <p:nvPr/>
            </p:nvSpPr>
            <p:spPr>
              <a:xfrm>
                <a:off x="7542047" y="2550863"/>
                <a:ext cx="506292" cy="369332"/>
              </a:xfrm>
              <a:prstGeom prst="rect">
                <a:avLst/>
              </a:prstGeom>
              <a:blipFill rotWithShape="1">
                <a:blip r:embed="rId16"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p:cNvSpPr txBox="1"/>
              <p:nvPr/>
            </p:nvSpPr>
            <p:spPr>
              <a:xfrm>
                <a:off x="8222616" y="2306493"/>
                <a:ext cx="3979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𝜙</m:t>
                      </m:r>
                    </m:oMath>
                  </m:oMathPara>
                </a14:m>
                <a:endParaRPr lang="en-US" dirty="0"/>
              </a:p>
            </p:txBody>
          </p:sp>
        </mc:Choice>
        <mc:Fallback xmlns="">
          <p:sp>
            <p:nvSpPr>
              <p:cNvPr id="96" name="TextBox 95"/>
              <p:cNvSpPr txBox="1">
                <a:spLocks noRot="1" noChangeAspect="1" noMove="1" noResize="1" noEditPoints="1" noAdjustHandles="1" noChangeArrowheads="1" noChangeShapeType="1" noTextEdit="1"/>
              </p:cNvSpPr>
              <p:nvPr/>
            </p:nvSpPr>
            <p:spPr>
              <a:xfrm>
                <a:off x="8222616" y="3075324"/>
                <a:ext cx="397993" cy="369332"/>
              </a:xfrm>
              <a:prstGeom prst="rect">
                <a:avLst/>
              </a:prstGeom>
              <a:blipFill rotWithShape="1">
                <a:blip r:embed="rId17" cstate="print"/>
                <a:stretch>
                  <a:fillRect b="-9836"/>
                </a:stretch>
              </a:blipFill>
            </p:spPr>
            <p:txBody>
              <a:bodyPr/>
              <a:lstStyle/>
              <a:p>
                <a:r>
                  <a:rPr lang="en-US">
                    <a:noFill/>
                  </a:rPr>
                  <a:t> </a:t>
                </a:r>
              </a:p>
            </p:txBody>
          </p:sp>
        </mc:Fallback>
      </mc:AlternateContent>
      <p:cxnSp>
        <p:nvCxnSpPr>
          <p:cNvPr id="99" name="Straight Arrow Connector 98"/>
          <p:cNvCxnSpPr/>
          <p:nvPr/>
        </p:nvCxnSpPr>
        <p:spPr>
          <a:xfrm flipH="1">
            <a:off x="8503944" y="1509577"/>
            <a:ext cx="582967" cy="1347925"/>
          </a:xfrm>
          <a:prstGeom prst="straightConnector1">
            <a:avLst/>
          </a:prstGeom>
          <a:ln w="38100">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H="1">
            <a:off x="8503944" y="1432223"/>
            <a:ext cx="766237" cy="1410836"/>
          </a:xfrm>
          <a:prstGeom prst="straightConnector1">
            <a:avLst/>
          </a:prstGeom>
          <a:ln w="38100">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81986" y="3714751"/>
            <a:ext cx="8061948" cy="1200329"/>
          </a:xfrm>
          <a:prstGeom prst="rect">
            <a:avLst/>
          </a:prstGeom>
          <a:noFill/>
        </p:spPr>
        <p:txBody>
          <a:bodyPr wrap="square" rtlCol="0">
            <a:spAutoFit/>
          </a:bodyPr>
          <a:lstStyle/>
          <a:p>
            <a:r>
              <a:rPr lang="en-US" b="1" dirty="0" smtClean="0"/>
              <a:t>Note from </a:t>
            </a:r>
            <a:r>
              <a:rPr lang="en-US" b="1" dirty="0" err="1" smtClean="0"/>
              <a:t>bherila</a:t>
            </a:r>
            <a:r>
              <a:rPr lang="en-US" b="1" dirty="0" smtClean="0"/>
              <a:t> (diagram author): </a:t>
            </a:r>
            <a:r>
              <a:rPr lang="en-US" dirty="0" smtClean="0"/>
              <a:t>Things get messed up if you try to use this diagram in the slide directly (i.e. when you scale it). So if you want to edit the diagram, edit it on this slide and then copy -&gt; paste-special as enhanced metafile (EMF) on the previous slide.  </a:t>
            </a:r>
            <a:r>
              <a:rPr lang="en-US" i="1" dirty="0" smtClean="0"/>
              <a:t>There</a:t>
            </a:r>
            <a:r>
              <a:rPr lang="en-US" dirty="0" smtClean="0"/>
              <a:t> you can scale and animate as you please. </a:t>
            </a:r>
            <a:endParaRPr lang="en-US" dirty="0"/>
          </a:p>
        </p:txBody>
      </p:sp>
      <p:sp>
        <p:nvSpPr>
          <p:cNvPr id="4" name="Slide Number Placeholder 3"/>
          <p:cNvSpPr>
            <a:spLocks noGrp="1"/>
          </p:cNvSpPr>
          <p:nvPr>
            <p:ph type="sldNum" sz="quarter" idx="4"/>
          </p:nvPr>
        </p:nvSpPr>
        <p:spPr/>
        <p:txBody>
          <a:bodyPr/>
          <a:lstStyle/>
          <a:p>
            <a:fld id="{8B09B1D7-08F4-4981-B496-0018F6D397C3}" type="slidenum">
              <a:rPr lang="en-US" smtClean="0"/>
              <a:pPr/>
              <a:t>57</a:t>
            </a:fld>
            <a:r>
              <a:rPr lang="en-US" smtClean="0"/>
              <a:t> of 45</a:t>
            </a:r>
            <a:endParaRPr lang="en-US" dirty="0"/>
          </a:p>
        </p:txBody>
      </p:sp>
    </p:spTree>
    <p:extLst>
      <p:ext uri="{BB962C8B-B14F-4D97-AF65-F5344CB8AC3E}">
        <p14:creationId xmlns:p14="http://schemas.microsoft.com/office/powerpoint/2010/main" val="2000134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normAutofit fontScale="92500" lnSpcReduction="20000"/>
              </a:bodyPr>
              <a:lstStyle/>
              <a:p>
                <a:pPr>
                  <a:spcBef>
                    <a:spcPts val="900"/>
                  </a:spcBef>
                  <a:spcAft>
                    <a:spcPts val="900"/>
                  </a:spcAft>
                </a:pPr>
                <a:r>
                  <a:rPr lang="en-US" dirty="0" smtClean="0"/>
                  <a:t>Light is a type of electromagnetic radiation and can also be thought of as a continuous wave (as opposed to a discrete photon)</a:t>
                </a:r>
              </a:p>
              <a:p>
                <a:pPr>
                  <a:spcBef>
                    <a:spcPts val="900"/>
                  </a:spcBef>
                  <a:spcAft>
                    <a:spcPts val="900"/>
                  </a:spcAft>
                </a:pPr>
                <a:r>
                  <a:rPr lang="en-US" dirty="0" smtClean="0"/>
                  <a:t>The wave nature of light is best used to describe how light propagates or travels, whereas the particle description is best used to determine how energy is exchanged</a:t>
                </a:r>
              </a:p>
              <a:p>
                <a:pPr>
                  <a:spcBef>
                    <a:spcPts val="900"/>
                  </a:spcBef>
                  <a:spcAft>
                    <a:spcPts val="900"/>
                  </a:spcAft>
                </a:pPr>
                <a:r>
                  <a:rPr lang="en-US" dirty="0" smtClean="0"/>
                  <a:t>The wavelength </a:t>
                </a:r>
                <a14:m>
                  <m:oMath xmlns:m="http://schemas.openxmlformats.org/officeDocument/2006/math">
                    <m:r>
                      <a:rPr lang="en-US" i="1" smtClean="0">
                        <a:latin typeface="Cambria Math"/>
                      </a:rPr>
                      <m:t>(</m:t>
                    </m:r>
                    <m:r>
                      <a:rPr lang="en-US" i="1" smtClean="0">
                        <a:latin typeface="Cambria Math"/>
                      </a:rPr>
                      <m:t>𝜆</m:t>
                    </m:r>
                    <m:r>
                      <a:rPr lang="en-US" i="1" smtClean="0">
                        <a:latin typeface="Cambria Math"/>
                      </a:rPr>
                      <m:t>)</m:t>
                    </m:r>
                  </m:oMath>
                </a14:m>
                <a:r>
                  <a:rPr lang="en-US" dirty="0" smtClean="0"/>
                  <a:t> of a wave is measured as the distance from the one peak of a wave to the next</a:t>
                </a:r>
              </a:p>
              <a:p>
                <a:pPr lvl="1">
                  <a:spcBef>
                    <a:spcPts val="900"/>
                  </a:spcBef>
                  <a:spcAft>
                    <a:spcPts val="900"/>
                  </a:spcAft>
                </a:pPr>
                <a:r>
                  <a:rPr lang="en-US" dirty="0" smtClean="0"/>
                  <a:t>Visible light has a wavelength between 400nm – 700nm, a very small portion of the entire spectrum</a:t>
                </a:r>
              </a:p>
              <a:p>
                <a:pPr lvl="1">
                  <a:spcBef>
                    <a:spcPts val="900"/>
                  </a:spcBef>
                  <a:spcAft>
                    <a:spcPts val="900"/>
                  </a:spcAft>
                </a:pPr>
                <a:r>
                  <a:rPr lang="en-US" dirty="0" smtClean="0"/>
                  <a:t>Different wavelengths correspond to different colors; recall that all the cones in the retina react (non-uniformly) to all wavelengths in the visual spectrum</a:t>
                </a:r>
              </a:p>
              <a:p>
                <a:pPr lvl="1">
                  <a:spcBef>
                    <a:spcPts val="900"/>
                  </a:spcBef>
                  <a:spcAft>
                    <a:spcPts val="900"/>
                  </a:spcAft>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1">
                <a:blip r:embed="rId3"/>
                <a:stretch>
                  <a:fillRect l="-148" t="-2538"/>
                </a:stretch>
              </a:blipFill>
            </p:spPr>
            <p:txBody>
              <a:bodyPr/>
              <a:lstStyle/>
              <a:p>
                <a:r>
                  <a:rPr lang="en-US">
                    <a:noFill/>
                  </a:rPr>
                  <a:t> </a:t>
                </a:r>
              </a:p>
            </p:txBody>
          </p:sp>
        </mc:Fallback>
      </mc:AlternateContent>
      <p:sp>
        <p:nvSpPr>
          <p:cNvPr id="4" name="Footer Placeholder 3"/>
          <p:cNvSpPr>
            <a:spLocks noGrp="1"/>
          </p:cNvSpPr>
          <p:nvPr>
            <p:ph type="ftr" sz="quarter" idx="3"/>
          </p:nvPr>
        </p:nvSpPr>
        <p:spPr/>
        <p:txBody>
          <a:bodyPr/>
          <a:lstStyle/>
          <a:p>
            <a:r>
              <a:rPr lang="en-US" dirty="0" smtClean="0"/>
              <a:t>November 1, 2012</a:t>
            </a:r>
            <a:endParaRPr lang="en-US" dirty="0"/>
          </a:p>
        </p:txBody>
      </p:sp>
      <p:sp>
        <p:nvSpPr>
          <p:cNvPr id="2" name="Title 1"/>
          <p:cNvSpPr>
            <a:spLocks noGrp="1"/>
          </p:cNvSpPr>
          <p:nvPr>
            <p:ph type="title"/>
          </p:nvPr>
        </p:nvSpPr>
        <p:spPr/>
        <p:txBody>
          <a:bodyPr>
            <a:normAutofit fontScale="90000"/>
          </a:bodyPr>
          <a:lstStyle/>
          <a:p>
            <a:r>
              <a:rPr lang="en-US" dirty="0"/>
              <a:t>The </a:t>
            </a:r>
            <a:r>
              <a:rPr lang="en-US" dirty="0" smtClean="0"/>
              <a:t>Macroscopic View </a:t>
            </a:r>
            <a:r>
              <a:rPr lang="en-US" dirty="0"/>
              <a:t>of Light</a:t>
            </a:r>
          </a:p>
        </p:txBody>
      </p:sp>
      <p:sp>
        <p:nvSpPr>
          <p:cNvPr id="6" name="Slide Number Placeholder 5"/>
          <p:cNvSpPr>
            <a:spLocks noGrp="1"/>
          </p:cNvSpPr>
          <p:nvPr>
            <p:ph type="sldNum" sz="quarter" idx="4"/>
          </p:nvPr>
        </p:nvSpPr>
        <p:spPr/>
        <p:txBody>
          <a:bodyPr/>
          <a:lstStyle/>
          <a:p>
            <a:fld id="{8B09B1D7-08F4-4981-B496-0018F6D397C3}" type="slidenum">
              <a:rPr lang="en-US" smtClean="0"/>
              <a:pPr/>
              <a:t>6</a:t>
            </a:fld>
            <a:r>
              <a:rPr lang="en-US" smtClean="0"/>
              <a:t> of 45</a:t>
            </a:r>
            <a:endParaRPr lang="en-US" dirty="0"/>
          </a:p>
        </p:txBody>
      </p:sp>
    </p:spTree>
    <p:extLst>
      <p:ext uri="{BB962C8B-B14F-4D97-AF65-F5344CB8AC3E}">
        <p14:creationId xmlns:p14="http://schemas.microsoft.com/office/powerpoint/2010/main" val="230121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Electromagnetic Spectrum</a:t>
            </a:r>
            <a:endParaRPr lang="en-US" dirty="0"/>
          </a:p>
        </p:txBody>
      </p:sp>
      <p:sp>
        <p:nvSpPr>
          <p:cNvPr id="7" name="Text Placeholder 6"/>
          <p:cNvSpPr>
            <a:spLocks noGrp="1"/>
          </p:cNvSpPr>
          <p:nvPr>
            <p:ph type="body" idx="2"/>
          </p:nvPr>
        </p:nvSpPr>
        <p:spPr>
          <a:xfrm>
            <a:off x="6324600" y="914402"/>
            <a:ext cx="2743200" cy="3771899"/>
          </a:xfrm>
        </p:spPr>
        <p:txBody>
          <a:bodyPr>
            <a:normAutofit/>
          </a:bodyPr>
          <a:lstStyle/>
          <a:p>
            <a:pPr marL="0" lvl="1" indent="0">
              <a:spcBef>
                <a:spcPts val="600"/>
              </a:spcBef>
              <a:buClr>
                <a:schemeClr val="accent1"/>
              </a:buClr>
              <a:buNone/>
            </a:pPr>
            <a:r>
              <a:rPr lang="en-US" sz="1600" dirty="0"/>
              <a:t>F</a:t>
            </a:r>
            <a:r>
              <a:rPr lang="en-US" sz="1600" dirty="0" smtClean="0"/>
              <a:t>ull electromagnetic spectrum</a:t>
            </a:r>
          </a:p>
          <a:p>
            <a:pPr marL="0" lvl="1" indent="0">
              <a:spcBef>
                <a:spcPts val="600"/>
              </a:spcBef>
              <a:buClr>
                <a:schemeClr val="accent1"/>
              </a:buClr>
              <a:buNone/>
            </a:pPr>
            <a:endParaRPr lang="en-US" sz="1600" dirty="0"/>
          </a:p>
          <a:p>
            <a:pPr marL="0" lvl="1" indent="0">
              <a:spcBef>
                <a:spcPts val="600"/>
              </a:spcBef>
              <a:buClr>
                <a:schemeClr val="accent1"/>
              </a:buClr>
              <a:buNone/>
            </a:pPr>
            <a:r>
              <a:rPr lang="en-US" sz="1600" dirty="0"/>
              <a:t>V</a:t>
            </a:r>
            <a:r>
              <a:rPr lang="en-US" sz="1600" dirty="0" smtClean="0"/>
              <a:t>isible </a:t>
            </a:r>
            <a:r>
              <a:rPr lang="en-US" sz="1600" dirty="0"/>
              <a:t>light has a wavelength between 400nm – 700nm, </a:t>
            </a:r>
            <a:r>
              <a:rPr lang="en-US" sz="1600" dirty="0" smtClean="0"/>
              <a:t> tiny portion of  spectrum</a:t>
            </a:r>
          </a:p>
          <a:p>
            <a:pPr marL="0" lvl="1" indent="0">
              <a:spcBef>
                <a:spcPts val="600"/>
              </a:spcBef>
              <a:buClr>
                <a:schemeClr val="accent1"/>
              </a:buClr>
              <a:buNone/>
            </a:pPr>
            <a:endParaRPr lang="en-US" sz="1600" dirty="0"/>
          </a:p>
          <a:p>
            <a:pPr marL="0" lvl="1" indent="0">
              <a:spcBef>
                <a:spcPts val="600"/>
              </a:spcBef>
              <a:buClr>
                <a:schemeClr val="accent1"/>
              </a:buClr>
              <a:buNone/>
            </a:pPr>
            <a:r>
              <a:rPr lang="en-US" sz="1600" dirty="0" smtClean="0"/>
              <a:t>We’re only interested in the visible spectrum – define and group major wavelength ranges, approximately</a:t>
            </a:r>
          </a:p>
          <a:p>
            <a:pPr marL="0" lvl="1" indent="0">
              <a:spcBef>
                <a:spcPts val="600"/>
              </a:spcBef>
              <a:buClr>
                <a:schemeClr val="accent1"/>
              </a:buClr>
              <a:buNone/>
            </a:pPr>
            <a:r>
              <a:rPr lang="en-US" sz="1600" b="1" dirty="0" smtClean="0"/>
              <a:t>red, green, and blue</a:t>
            </a:r>
            <a:endParaRPr lang="en-US" sz="1600" dirty="0"/>
          </a:p>
        </p:txBody>
      </p:sp>
      <p:pic>
        <p:nvPicPr>
          <p:cNvPr id="6148" name="Picture 4"/>
          <p:cNvPicPr>
            <a:picLocks noGrp="1" noChangeAspect="1" noChangeArrowheads="1"/>
          </p:cNvPicPr>
          <p:nvPr>
            <p:ph sz="quarter" idx="1"/>
          </p:nvPr>
        </p:nvPicPr>
        <p:blipFill>
          <a:blip r:embed="rId3" cstate="print">
            <a:extLst>
              <a:ext uri="{28A0092B-C50C-407E-A947-70E740481C1C}">
                <a14:useLocalDpi xmlns:a14="http://schemas.microsoft.com/office/drawing/2010/main" val="0"/>
              </a:ext>
            </a:extLst>
          </a:blip>
          <a:stretch>
            <a:fillRect/>
          </a:stretch>
        </p:blipFill>
        <p:spPr bwMode="auto">
          <a:xfrm>
            <a:off x="880111" y="742951"/>
            <a:ext cx="4716780" cy="304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3"/>
          </p:nvPr>
        </p:nvSpPr>
        <p:spPr/>
        <p:txBody>
          <a:bodyPr/>
          <a:lstStyle/>
          <a:p>
            <a:r>
              <a:rPr lang="en-US" dirty="0" smtClean="0"/>
              <a:t>November 1, 2012</a:t>
            </a:r>
            <a:endParaRPr lang="en-US" dirty="0"/>
          </a:p>
        </p:txBody>
      </p:sp>
      <p:sp>
        <p:nvSpPr>
          <p:cNvPr id="5" name="Slide Number Placeholder 4"/>
          <p:cNvSpPr>
            <a:spLocks noGrp="1"/>
          </p:cNvSpPr>
          <p:nvPr>
            <p:ph type="sldNum" sz="quarter" idx="4"/>
          </p:nvPr>
        </p:nvSpPr>
        <p:spPr/>
        <p:txBody>
          <a:bodyPr/>
          <a:lstStyle/>
          <a:p>
            <a:fld id="{8B09B1D7-08F4-4981-B496-0018F6D397C3}" type="slidenum">
              <a:rPr lang="en-US" smtClean="0"/>
              <a:pPr/>
              <a:t>7</a:t>
            </a:fld>
            <a:endParaRPr lang="en-US" dirty="0"/>
          </a:p>
        </p:txBody>
      </p:sp>
    </p:spTree>
    <p:extLst>
      <p:ext uri="{BB962C8B-B14F-4D97-AF65-F5344CB8AC3E}">
        <p14:creationId xmlns:p14="http://schemas.microsoft.com/office/powerpoint/2010/main" val="8585407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3"/>
          </p:nvPr>
        </p:nvSpPr>
        <p:spPr/>
        <p:txBody>
          <a:bodyPr/>
          <a:lstStyle/>
          <a:p>
            <a:r>
              <a:rPr lang="en-US" dirty="0" smtClean="0"/>
              <a:t>November 1, 2012</a:t>
            </a:r>
            <a:endParaRPr lang="en-US" dirty="0"/>
          </a:p>
        </p:txBody>
      </p:sp>
      <p:sp>
        <p:nvSpPr>
          <p:cNvPr id="3" name="Content Placeholder 2"/>
          <p:cNvSpPr>
            <a:spLocks noGrp="1"/>
          </p:cNvSpPr>
          <p:nvPr>
            <p:ph sz="quarter" idx="1"/>
          </p:nvPr>
        </p:nvSpPr>
        <p:spPr>
          <a:xfrm>
            <a:off x="457200" y="1085850"/>
            <a:ext cx="3429000" cy="3600450"/>
          </a:xfrm>
        </p:spPr>
        <p:txBody>
          <a:bodyPr>
            <a:normAutofit fontScale="92500" lnSpcReduction="10000"/>
          </a:bodyPr>
          <a:lstStyle/>
          <a:p>
            <a:r>
              <a:rPr lang="en-US" dirty="0" smtClean="0"/>
              <a:t>What is Light?</a:t>
            </a:r>
          </a:p>
          <a:p>
            <a:r>
              <a:rPr lang="en-US" b="1" dirty="0"/>
              <a:t>Local vs. Global </a:t>
            </a:r>
            <a:r>
              <a:rPr lang="en-US" b="1" dirty="0" smtClean="0"/>
              <a:t>Illumination</a:t>
            </a:r>
          </a:p>
          <a:p>
            <a:r>
              <a:rPr lang="en-US" dirty="0" smtClean="0"/>
              <a:t>The Rendering Equation</a:t>
            </a:r>
          </a:p>
          <a:p>
            <a:r>
              <a:rPr lang="en-US" dirty="0" smtClean="0"/>
              <a:t>Illumination vs. Shading</a:t>
            </a:r>
          </a:p>
          <a:p>
            <a:r>
              <a:rPr lang="en-US" dirty="0" smtClean="0"/>
              <a:t>Computing Illumination</a:t>
            </a:r>
          </a:p>
          <a:p>
            <a:r>
              <a:rPr lang="en-US" dirty="0" smtClean="0"/>
              <a:t>Modeling Reflectance</a:t>
            </a:r>
          </a:p>
          <a:p>
            <a:r>
              <a:rPr lang="en-US" dirty="0" smtClean="0"/>
              <a:t>Illumination Models</a:t>
            </a:r>
          </a:p>
          <a:p>
            <a:r>
              <a:rPr lang="en-US" dirty="0" smtClean="0"/>
              <a:t>Shading Models</a:t>
            </a:r>
          </a:p>
          <a:p>
            <a:r>
              <a:rPr lang="en-US" dirty="0" smtClean="0"/>
              <a:t>Advanced Global Illumination Techniques</a:t>
            </a:r>
          </a:p>
          <a:p>
            <a:endParaRPr lang="en-US" dirty="0"/>
          </a:p>
        </p:txBody>
      </p:sp>
      <p:sp>
        <p:nvSpPr>
          <p:cNvPr id="2" name="Title 1"/>
          <p:cNvSpPr>
            <a:spLocks noGrp="1"/>
          </p:cNvSpPr>
          <p:nvPr>
            <p:ph type="title"/>
          </p:nvPr>
        </p:nvSpPr>
        <p:spPr>
          <a:xfrm>
            <a:off x="457200" y="514350"/>
            <a:ext cx="8229600" cy="457200"/>
          </a:xfrm>
        </p:spPr>
        <p:txBody>
          <a:bodyPr>
            <a:normAutofit fontScale="90000"/>
          </a:bodyPr>
          <a:lstStyle/>
          <a:p>
            <a:r>
              <a:rPr lang="en-US" smtClean="0"/>
              <a:t>Outline</a:t>
            </a:r>
            <a:endParaRPr lang="en-US" dirty="0"/>
          </a:p>
        </p:txBody>
      </p:sp>
      <p:sp>
        <p:nvSpPr>
          <p:cNvPr id="4" name="Slide Number Placeholder 3"/>
          <p:cNvSpPr>
            <a:spLocks noGrp="1"/>
          </p:cNvSpPr>
          <p:nvPr>
            <p:ph type="sldNum" sz="quarter" idx="4"/>
          </p:nvPr>
        </p:nvSpPr>
        <p:spPr/>
        <p:txBody>
          <a:bodyPr/>
          <a:lstStyle/>
          <a:p>
            <a:fld id="{8317B451-FFF9-45C2-942C-A416B41A0C42}" type="slidenum">
              <a:rPr lang="en-US" smtClean="0"/>
              <a:pPr/>
              <a:t>8</a:t>
            </a:fld>
            <a:r>
              <a:rPr lang="en-US" smtClean="0"/>
              <a:t> of 45</a:t>
            </a:r>
            <a:endParaRPr lang="en-US" dirty="0"/>
          </a:p>
        </p:txBody>
      </p:sp>
    </p:spTree>
    <p:extLst>
      <p:ext uri="{BB962C8B-B14F-4D97-AF65-F5344CB8AC3E}">
        <p14:creationId xmlns:p14="http://schemas.microsoft.com/office/powerpoint/2010/main" val="10973981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Grp="1" noChangeArrowheads="1"/>
          </p:cNvSpPr>
          <p:nvPr>
            <p:ph sz="quarter" idx="1"/>
          </p:nvPr>
        </p:nvSpPr>
        <p:spPr>
          <a:xfrm>
            <a:off x="457200" y="1085850"/>
            <a:ext cx="4419600" cy="3600450"/>
          </a:xfrm>
        </p:spPr>
        <p:txBody>
          <a:bodyPr>
            <a:normAutofit/>
          </a:bodyPr>
          <a:lstStyle/>
          <a:p>
            <a:pPr>
              <a:spcBef>
                <a:spcPts val="800"/>
              </a:spcBef>
              <a:spcAft>
                <a:spcPts val="800"/>
              </a:spcAft>
            </a:pPr>
            <a:r>
              <a:rPr lang="en-US" sz="1800" dirty="0" smtClean="0"/>
              <a:t>Crudest hack:  take only direct lighting </a:t>
            </a:r>
            <a:r>
              <a:rPr lang="en-US" sz="1800" dirty="0"/>
              <a:t>information from </a:t>
            </a:r>
            <a:r>
              <a:rPr lang="en-US" sz="1800" dirty="0" smtClean="0"/>
              <a:t>light sources into account when computing a sample</a:t>
            </a:r>
          </a:p>
          <a:p>
            <a:pPr>
              <a:spcBef>
                <a:spcPts val="800"/>
              </a:spcBef>
              <a:spcAft>
                <a:spcPts val="800"/>
              </a:spcAft>
            </a:pPr>
            <a:r>
              <a:rPr lang="en-US" sz="1800" dirty="0" smtClean="0"/>
              <a:t>Usually involves an “ambient term” to set a sort of minimum bar for inter-object reflection and thus light up   visible surfaces</a:t>
            </a:r>
          </a:p>
          <a:p>
            <a:pPr>
              <a:spcBef>
                <a:spcPts val="800"/>
              </a:spcBef>
              <a:spcAft>
                <a:spcPts val="800"/>
              </a:spcAft>
            </a:pPr>
            <a:r>
              <a:rPr lang="en-US" sz="1800" dirty="0" smtClean="0"/>
              <a:t>Used in OpenGL, most traditional hardware pipelines (“fixed function” as opposed to programmable </a:t>
            </a:r>
            <a:r>
              <a:rPr lang="en-US" sz="1800" dirty="0" err="1" smtClean="0"/>
              <a:t>shader</a:t>
            </a:r>
            <a:r>
              <a:rPr lang="en-US" sz="1800" dirty="0" smtClean="0"/>
              <a:t> driven pipelines on modern GPUs)</a:t>
            </a:r>
          </a:p>
        </p:txBody>
      </p:sp>
      <p:sp>
        <p:nvSpPr>
          <p:cNvPr id="2" name="Footer Placeholder 1"/>
          <p:cNvSpPr>
            <a:spLocks noGrp="1"/>
          </p:cNvSpPr>
          <p:nvPr>
            <p:ph type="ftr" sz="quarter" idx="3"/>
          </p:nvPr>
        </p:nvSpPr>
        <p:spPr/>
        <p:txBody>
          <a:bodyPr/>
          <a:lstStyle/>
          <a:p>
            <a:r>
              <a:rPr lang="en-US" dirty="0" smtClean="0"/>
              <a:t>November 1, 2012</a:t>
            </a:r>
            <a:endParaRPr lang="en-US" dirty="0"/>
          </a:p>
        </p:txBody>
      </p:sp>
      <p:sp>
        <p:nvSpPr>
          <p:cNvPr id="8214" name="Rectangle 45"/>
          <p:cNvSpPr>
            <a:spLocks noGrp="1" noChangeArrowheads="1"/>
          </p:cNvSpPr>
          <p:nvPr>
            <p:ph type="title"/>
          </p:nvPr>
        </p:nvSpPr>
        <p:spPr/>
        <p:txBody>
          <a:bodyPr>
            <a:normAutofit fontScale="90000"/>
          </a:bodyPr>
          <a:lstStyle/>
          <a:p>
            <a:r>
              <a:rPr lang="en-US" dirty="0" smtClean="0"/>
              <a:t>Illumination Models: </a:t>
            </a:r>
            <a:r>
              <a:rPr lang="en-US" b="1" dirty="0" smtClean="0"/>
              <a:t>Direct (non-global) Illumination</a:t>
            </a:r>
          </a:p>
        </p:txBody>
      </p:sp>
      <p:pic>
        <p:nvPicPr>
          <p:cNvPr id="150530" name="Picture 2" descr="\\win.cs.brown.edu\dfs\home\lfong\WinData\Desktop\ntom.png"/>
          <p:cNvPicPr>
            <a:picLocks noChangeAspect="1" noChangeArrowheads="1"/>
          </p:cNvPicPr>
          <p:nvPr/>
        </p:nvPicPr>
        <p:blipFill>
          <a:blip r:embed="rId3" cstate="print"/>
          <a:srcRect t="8637" r="1499" b="5070"/>
          <a:stretch>
            <a:fillRect/>
          </a:stretch>
        </p:blipFill>
        <p:spPr bwMode="auto">
          <a:xfrm>
            <a:off x="5257800" y="960829"/>
            <a:ext cx="3159140" cy="2982521"/>
          </a:xfrm>
          <a:prstGeom prst="rect">
            <a:avLst/>
          </a:prstGeom>
          <a:noFill/>
        </p:spPr>
      </p:pic>
      <p:sp>
        <p:nvSpPr>
          <p:cNvPr id="4" name="TextBox 3"/>
          <p:cNvSpPr txBox="1"/>
          <p:nvPr/>
        </p:nvSpPr>
        <p:spPr>
          <a:xfrm>
            <a:off x="5181602" y="3867150"/>
            <a:ext cx="3463940" cy="923330"/>
          </a:xfrm>
          <a:prstGeom prst="rect">
            <a:avLst/>
          </a:prstGeom>
          <a:noFill/>
        </p:spPr>
        <p:txBody>
          <a:bodyPr wrap="square" rtlCol="0">
            <a:spAutoFit/>
          </a:bodyPr>
          <a:lstStyle/>
          <a:p>
            <a:r>
              <a:rPr lang="en-US" i="1" dirty="0" smtClean="0"/>
              <a:t>Nancy Tom’s </a:t>
            </a:r>
            <a:r>
              <a:rPr lang="en-US" b="1" i="1" dirty="0" smtClean="0"/>
              <a:t>Sceneview </a:t>
            </a:r>
            <a:r>
              <a:rPr lang="en-US" i="1" dirty="0" smtClean="0"/>
              <a:t>scene, rendered using OpenGL with only local illumination (2001).</a:t>
            </a:r>
            <a:endParaRPr lang="en-US" i="1" dirty="0"/>
          </a:p>
        </p:txBody>
      </p:sp>
      <p:sp>
        <p:nvSpPr>
          <p:cNvPr id="5" name="Slide Number Placeholder 4"/>
          <p:cNvSpPr>
            <a:spLocks noGrp="1"/>
          </p:cNvSpPr>
          <p:nvPr>
            <p:ph type="sldNum" sz="quarter" idx="4"/>
          </p:nvPr>
        </p:nvSpPr>
        <p:spPr/>
        <p:txBody>
          <a:bodyPr/>
          <a:lstStyle/>
          <a:p>
            <a:fld id="{8B09B1D7-08F4-4981-B496-0018F6D397C3}" type="slidenum">
              <a:rPr lang="en-US" smtClean="0"/>
              <a:pPr/>
              <a:t>9</a:t>
            </a:fld>
            <a:r>
              <a:rPr lang="en-US" smtClean="0"/>
              <a:t> of 45</a:t>
            </a:r>
            <a:endParaRPr lang="en-US" dirty="0"/>
          </a:p>
        </p:txBody>
      </p:sp>
    </p:spTree>
    <p:extLst>
      <p:ext uri="{BB962C8B-B14F-4D97-AF65-F5344CB8AC3E}">
        <p14:creationId xmlns:p14="http://schemas.microsoft.com/office/powerpoint/2010/main" val="97905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05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68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6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uiExpand="1" build="p"/>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DVSHAPEID" val="8vliKU3m3X5RRyAxxgLvCJ"/>
</p:tagLst>
</file>

<file path=ppt/tags/tag10.xml><?xml version="1.0" encoding="utf-8"?>
<p:tagLst xmlns:a="http://schemas.openxmlformats.org/drawingml/2006/main" xmlns:r="http://schemas.openxmlformats.org/officeDocument/2006/relationships" xmlns:p="http://schemas.openxmlformats.org/presentationml/2006/main">
  <p:tag name="DVSHAPEID" val="AOyblfqltkd8Zh3s1Rv5hG"/>
</p:tagLst>
</file>

<file path=ppt/tags/tag11.xml><?xml version="1.0" encoding="utf-8"?>
<p:tagLst xmlns:a="http://schemas.openxmlformats.org/drawingml/2006/main" xmlns:r="http://schemas.openxmlformats.org/officeDocument/2006/relationships" xmlns:p="http://schemas.openxmlformats.org/presentationml/2006/main">
  <p:tag name="DVSHAPEID" val="D4UMeDX8B1H5AFHSnaLo4W"/>
</p:tagLst>
</file>

<file path=ppt/tags/tag12.xml><?xml version="1.0" encoding="utf-8"?>
<p:tagLst xmlns:a="http://schemas.openxmlformats.org/drawingml/2006/main" xmlns:r="http://schemas.openxmlformats.org/officeDocument/2006/relationships" xmlns:p="http://schemas.openxmlformats.org/presentationml/2006/main">
  <p:tag name="DVSHAPEID" val="ekTWolHRvxGUatgy1MokIb"/>
</p:tagLst>
</file>

<file path=ppt/tags/tag13.xml><?xml version="1.0" encoding="utf-8"?>
<p:tagLst xmlns:a="http://schemas.openxmlformats.org/drawingml/2006/main" xmlns:r="http://schemas.openxmlformats.org/officeDocument/2006/relationships" xmlns:p="http://schemas.openxmlformats.org/presentationml/2006/main">
  <p:tag name="DVSHAPEID" val="rUHnL9ukjSBGPzTheCqKwa"/>
</p:tagLst>
</file>

<file path=ppt/tags/tag14.xml><?xml version="1.0" encoding="utf-8"?>
<p:tagLst xmlns:a="http://schemas.openxmlformats.org/drawingml/2006/main" xmlns:r="http://schemas.openxmlformats.org/officeDocument/2006/relationships" xmlns:p="http://schemas.openxmlformats.org/presentationml/2006/main">
  <p:tag name="DVSHAPEID" val="oFvdBP9Y0Je3TYf0AxnaeO"/>
</p:tagLst>
</file>

<file path=ppt/tags/tag15.xml><?xml version="1.0" encoding="utf-8"?>
<p:tagLst xmlns:a="http://schemas.openxmlformats.org/drawingml/2006/main" xmlns:r="http://schemas.openxmlformats.org/officeDocument/2006/relationships" xmlns:p="http://schemas.openxmlformats.org/presentationml/2006/main">
  <p:tag name="DVSHAPEID" val="jtEGFJxLUYEhw2SxxFakRR"/>
</p:tagLst>
</file>

<file path=ppt/tags/tag16.xml><?xml version="1.0" encoding="utf-8"?>
<p:tagLst xmlns:a="http://schemas.openxmlformats.org/drawingml/2006/main" xmlns:r="http://schemas.openxmlformats.org/officeDocument/2006/relationships" xmlns:p="http://schemas.openxmlformats.org/presentationml/2006/main">
  <p:tag name="DVSHAPEID" val="sMGU2e1SnlVAl2zUaqrePf"/>
</p:tagLst>
</file>

<file path=ppt/tags/tag17.xml><?xml version="1.0" encoding="utf-8"?>
<p:tagLst xmlns:a="http://schemas.openxmlformats.org/drawingml/2006/main" xmlns:r="http://schemas.openxmlformats.org/officeDocument/2006/relationships" xmlns:p="http://schemas.openxmlformats.org/presentationml/2006/main">
  <p:tag name="DVSHAPEID" val="oCsc830I0TWr0S0KHjK1Ai"/>
</p:tagLst>
</file>

<file path=ppt/tags/tag18.xml><?xml version="1.0" encoding="utf-8"?>
<p:tagLst xmlns:a="http://schemas.openxmlformats.org/drawingml/2006/main" xmlns:r="http://schemas.openxmlformats.org/officeDocument/2006/relationships" xmlns:p="http://schemas.openxmlformats.org/presentationml/2006/main">
  <p:tag name="DVSHAPEID" val="lVGPYDuKTC1cn4sP5YSFl2"/>
</p:tagLst>
</file>

<file path=ppt/tags/tag19.xml><?xml version="1.0" encoding="utf-8"?>
<p:tagLst xmlns:a="http://schemas.openxmlformats.org/drawingml/2006/main" xmlns:r="http://schemas.openxmlformats.org/officeDocument/2006/relationships" xmlns:p="http://schemas.openxmlformats.org/presentationml/2006/main">
  <p:tag name="DVSHAPEID" val="DU1HUpI7uOE5hwvi4mdfZk"/>
</p:tagLst>
</file>

<file path=ppt/tags/tag2.xml><?xml version="1.0" encoding="utf-8"?>
<p:tagLst xmlns:a="http://schemas.openxmlformats.org/drawingml/2006/main" xmlns:r="http://schemas.openxmlformats.org/officeDocument/2006/relationships" xmlns:p="http://schemas.openxmlformats.org/presentationml/2006/main">
  <p:tag name="DVSHAPEID" val="QeFkNAHDC239JaItBhpktG"/>
</p:tagLst>
</file>

<file path=ppt/tags/tag20.xml><?xml version="1.0" encoding="utf-8"?>
<p:tagLst xmlns:a="http://schemas.openxmlformats.org/drawingml/2006/main" xmlns:r="http://schemas.openxmlformats.org/officeDocument/2006/relationships" xmlns:p="http://schemas.openxmlformats.org/presentationml/2006/main">
  <p:tag name="DVSHAPEID" val="qNuWhReL8VWiiMOhI41M7d"/>
</p:tagLst>
</file>

<file path=ppt/tags/tag21.xml><?xml version="1.0" encoding="utf-8"?>
<p:tagLst xmlns:a="http://schemas.openxmlformats.org/drawingml/2006/main" xmlns:r="http://schemas.openxmlformats.org/officeDocument/2006/relationships" xmlns:p="http://schemas.openxmlformats.org/presentationml/2006/main">
  <p:tag name="DVSHAPEID" val="xhNVjMTvs63juecY8QSJGJ"/>
</p:tagLst>
</file>

<file path=ppt/tags/tag22.xml><?xml version="1.0" encoding="utf-8"?>
<p:tagLst xmlns:a="http://schemas.openxmlformats.org/drawingml/2006/main" xmlns:r="http://schemas.openxmlformats.org/officeDocument/2006/relationships" xmlns:p="http://schemas.openxmlformats.org/presentationml/2006/main">
  <p:tag name="DVSHAPEID" val="8YeJuND8dcccfc8myrRCtQ"/>
</p:tagLst>
</file>

<file path=ppt/tags/tag23.xml><?xml version="1.0" encoding="utf-8"?>
<p:tagLst xmlns:a="http://schemas.openxmlformats.org/drawingml/2006/main" xmlns:r="http://schemas.openxmlformats.org/officeDocument/2006/relationships" xmlns:p="http://schemas.openxmlformats.org/presentationml/2006/main">
  <p:tag name="DVSHAPEID" val="fYiz4KWbToxO9OGAh5SjSQ"/>
</p:tagLst>
</file>

<file path=ppt/tags/tag24.xml><?xml version="1.0" encoding="utf-8"?>
<p:tagLst xmlns:a="http://schemas.openxmlformats.org/drawingml/2006/main" xmlns:r="http://schemas.openxmlformats.org/officeDocument/2006/relationships" xmlns:p="http://schemas.openxmlformats.org/presentationml/2006/main">
  <p:tag name="DVSHAPEID" val="7hYZPLiqR3fhJfqVJTb2jN"/>
</p:tagLst>
</file>

<file path=ppt/tags/tag25.xml><?xml version="1.0" encoding="utf-8"?>
<p:tagLst xmlns:a="http://schemas.openxmlformats.org/drawingml/2006/main" xmlns:r="http://schemas.openxmlformats.org/officeDocument/2006/relationships" xmlns:p="http://schemas.openxmlformats.org/presentationml/2006/main">
  <p:tag name="DVSHAPEID" val="Fr3kFXaLK9YpR1B5VbTsxt"/>
</p:tagLst>
</file>

<file path=ppt/tags/tag26.xml><?xml version="1.0" encoding="utf-8"?>
<p:tagLst xmlns:a="http://schemas.openxmlformats.org/drawingml/2006/main" xmlns:r="http://schemas.openxmlformats.org/officeDocument/2006/relationships" xmlns:p="http://schemas.openxmlformats.org/presentationml/2006/main">
  <p:tag name="DVSHAPEID" val="yR5q9mmY8QwjBxWv5kg6j6"/>
</p:tagLst>
</file>

<file path=ppt/tags/tag27.xml><?xml version="1.0" encoding="utf-8"?>
<p:tagLst xmlns:a="http://schemas.openxmlformats.org/drawingml/2006/main" xmlns:r="http://schemas.openxmlformats.org/officeDocument/2006/relationships" xmlns:p="http://schemas.openxmlformats.org/presentationml/2006/main">
  <p:tag name="DVSHAPEID" val="jjopjEXZ9QgcScefONpL08"/>
</p:tagLst>
</file>

<file path=ppt/tags/tag28.xml><?xml version="1.0" encoding="utf-8"?>
<p:tagLst xmlns:a="http://schemas.openxmlformats.org/drawingml/2006/main" xmlns:r="http://schemas.openxmlformats.org/officeDocument/2006/relationships" xmlns:p="http://schemas.openxmlformats.org/presentationml/2006/main">
  <p:tag name="DVSHAPEID" val="Syp38q5ybrasyL2J2I08GG"/>
</p:tagLst>
</file>

<file path=ppt/tags/tag29.xml><?xml version="1.0" encoding="utf-8"?>
<p:tagLst xmlns:a="http://schemas.openxmlformats.org/drawingml/2006/main" xmlns:r="http://schemas.openxmlformats.org/officeDocument/2006/relationships" xmlns:p="http://schemas.openxmlformats.org/presentationml/2006/main">
  <p:tag name="DVSHAPEID" val="2pFKgQwtHy5brP0gvxTAEP"/>
</p:tagLst>
</file>

<file path=ppt/tags/tag3.xml><?xml version="1.0" encoding="utf-8"?>
<p:tagLst xmlns:a="http://schemas.openxmlformats.org/drawingml/2006/main" xmlns:r="http://schemas.openxmlformats.org/officeDocument/2006/relationships" xmlns:p="http://schemas.openxmlformats.org/presentationml/2006/main">
  <p:tag name="DVSHAPEID" val="8yeXSpjt96aoF6Cq6tEpl2"/>
</p:tagLst>
</file>

<file path=ppt/tags/tag30.xml><?xml version="1.0" encoding="utf-8"?>
<p:tagLst xmlns:a="http://schemas.openxmlformats.org/drawingml/2006/main" xmlns:r="http://schemas.openxmlformats.org/officeDocument/2006/relationships" xmlns:p="http://schemas.openxmlformats.org/presentationml/2006/main">
  <p:tag name="DVSHAPEID" val="nmkcJMdte61dnf5MDrI0Nc"/>
</p:tagLst>
</file>

<file path=ppt/tags/tag31.xml><?xml version="1.0" encoding="utf-8"?>
<p:tagLst xmlns:a="http://schemas.openxmlformats.org/drawingml/2006/main" xmlns:r="http://schemas.openxmlformats.org/officeDocument/2006/relationships" xmlns:p="http://schemas.openxmlformats.org/presentationml/2006/main">
  <p:tag name="DVSHAPEID" val="JfkZS6nEyW5p2h90lYthDl"/>
</p:tagLst>
</file>

<file path=ppt/tags/tag32.xml><?xml version="1.0" encoding="utf-8"?>
<p:tagLst xmlns:a="http://schemas.openxmlformats.org/drawingml/2006/main" xmlns:r="http://schemas.openxmlformats.org/officeDocument/2006/relationships" xmlns:p="http://schemas.openxmlformats.org/presentationml/2006/main">
  <p:tag name="DVSHAPEID" val="bhC8imCA0JOaD4RJU65Ax5"/>
</p:tagLst>
</file>

<file path=ppt/tags/tag33.xml><?xml version="1.0" encoding="utf-8"?>
<p:tagLst xmlns:a="http://schemas.openxmlformats.org/drawingml/2006/main" xmlns:r="http://schemas.openxmlformats.org/officeDocument/2006/relationships" xmlns:p="http://schemas.openxmlformats.org/presentationml/2006/main">
  <p:tag name="DVSHAPEID" val="7XcODC6Kwwzo42mJN01XVl"/>
</p:tagLst>
</file>

<file path=ppt/tags/tag34.xml><?xml version="1.0" encoding="utf-8"?>
<p:tagLst xmlns:a="http://schemas.openxmlformats.org/drawingml/2006/main" xmlns:r="http://schemas.openxmlformats.org/officeDocument/2006/relationships" xmlns:p="http://schemas.openxmlformats.org/presentationml/2006/main">
  <p:tag name="DVSHAPEID" val="BSD48B3mb2N5aFVuJZugch"/>
</p:tagLst>
</file>

<file path=ppt/tags/tag35.xml><?xml version="1.0" encoding="utf-8"?>
<p:tagLst xmlns:a="http://schemas.openxmlformats.org/drawingml/2006/main" xmlns:r="http://schemas.openxmlformats.org/officeDocument/2006/relationships" xmlns:p="http://schemas.openxmlformats.org/presentationml/2006/main">
  <p:tag name="DVSHAPEID" val="Ae0Pnaj4zz9LmkazuvGakw"/>
</p:tagLst>
</file>

<file path=ppt/tags/tag36.xml><?xml version="1.0" encoding="utf-8"?>
<p:tagLst xmlns:a="http://schemas.openxmlformats.org/drawingml/2006/main" xmlns:r="http://schemas.openxmlformats.org/officeDocument/2006/relationships" xmlns:p="http://schemas.openxmlformats.org/presentationml/2006/main">
  <p:tag name="DVSHAPEID" val="AYSHNjh1tF9jhp3jeT37td"/>
</p:tagLst>
</file>

<file path=ppt/tags/tag37.xml><?xml version="1.0" encoding="utf-8"?>
<p:tagLst xmlns:a="http://schemas.openxmlformats.org/drawingml/2006/main" xmlns:r="http://schemas.openxmlformats.org/officeDocument/2006/relationships" xmlns:p="http://schemas.openxmlformats.org/presentationml/2006/main">
  <p:tag name="DVSHAPEID" val="WojBj9vZz2X4D2WFnZMx6t"/>
</p:tagLst>
</file>

<file path=ppt/tags/tag38.xml><?xml version="1.0" encoding="utf-8"?>
<p:tagLst xmlns:a="http://schemas.openxmlformats.org/drawingml/2006/main" xmlns:r="http://schemas.openxmlformats.org/officeDocument/2006/relationships" xmlns:p="http://schemas.openxmlformats.org/presentationml/2006/main">
  <p:tag name="DVSHAPEID" val="C23LwagN6c2n1uoc08vu66"/>
</p:tagLst>
</file>

<file path=ppt/tags/tag39.xml><?xml version="1.0" encoding="utf-8"?>
<p:tagLst xmlns:a="http://schemas.openxmlformats.org/drawingml/2006/main" xmlns:r="http://schemas.openxmlformats.org/officeDocument/2006/relationships" xmlns:p="http://schemas.openxmlformats.org/presentationml/2006/main">
  <p:tag name="DVSHAPEID" val="mdL0myv3lW7tLgxxCkIMVK"/>
</p:tagLst>
</file>

<file path=ppt/tags/tag4.xml><?xml version="1.0" encoding="utf-8"?>
<p:tagLst xmlns:a="http://schemas.openxmlformats.org/drawingml/2006/main" xmlns:r="http://schemas.openxmlformats.org/officeDocument/2006/relationships" xmlns:p="http://schemas.openxmlformats.org/presentationml/2006/main">
  <p:tag name="DVSHAPEID" val="OHOpP4Eu5ifa665PHik8TX"/>
</p:tagLst>
</file>

<file path=ppt/tags/tag40.xml><?xml version="1.0" encoding="utf-8"?>
<p:tagLst xmlns:a="http://schemas.openxmlformats.org/drawingml/2006/main" xmlns:r="http://schemas.openxmlformats.org/officeDocument/2006/relationships" xmlns:p="http://schemas.openxmlformats.org/presentationml/2006/main">
  <p:tag name="DVSHAPEID" val="1g1shaZD1CnvGP0wOIh3R6"/>
</p:tagLst>
</file>

<file path=ppt/tags/tag41.xml><?xml version="1.0" encoding="utf-8"?>
<p:tagLst xmlns:a="http://schemas.openxmlformats.org/drawingml/2006/main" xmlns:r="http://schemas.openxmlformats.org/officeDocument/2006/relationships" xmlns:p="http://schemas.openxmlformats.org/presentationml/2006/main">
  <p:tag name="DVSHAPEID" val="gyI7EsvbLjbBcvZThl3HVu"/>
</p:tagLst>
</file>

<file path=ppt/tags/tag42.xml><?xml version="1.0" encoding="utf-8"?>
<p:tagLst xmlns:a="http://schemas.openxmlformats.org/drawingml/2006/main" xmlns:r="http://schemas.openxmlformats.org/officeDocument/2006/relationships" xmlns:p="http://schemas.openxmlformats.org/presentationml/2006/main">
  <p:tag name="DVSHAPEID" val="5fzIx6wZvSSU0sJ9vx8QQ3"/>
</p:tagLst>
</file>

<file path=ppt/tags/tag43.xml><?xml version="1.0" encoding="utf-8"?>
<p:tagLst xmlns:a="http://schemas.openxmlformats.org/drawingml/2006/main" xmlns:r="http://schemas.openxmlformats.org/officeDocument/2006/relationships" xmlns:p="http://schemas.openxmlformats.org/presentationml/2006/main">
  <p:tag name="DVSHAPEID" val="k5DuwUrWZabLssyWUpEMOj"/>
</p:tagLst>
</file>

<file path=ppt/tags/tag44.xml><?xml version="1.0" encoding="utf-8"?>
<p:tagLst xmlns:a="http://schemas.openxmlformats.org/drawingml/2006/main" xmlns:r="http://schemas.openxmlformats.org/officeDocument/2006/relationships" xmlns:p="http://schemas.openxmlformats.org/presentationml/2006/main">
  <p:tag name="DVSHAPEID" val="Ihvwa7Pwz4E1Vu52zCyySI"/>
</p:tagLst>
</file>

<file path=ppt/tags/tag45.xml><?xml version="1.0" encoding="utf-8"?>
<p:tagLst xmlns:a="http://schemas.openxmlformats.org/drawingml/2006/main" xmlns:r="http://schemas.openxmlformats.org/officeDocument/2006/relationships" xmlns:p="http://schemas.openxmlformats.org/presentationml/2006/main">
  <p:tag name="DVSHAPEID" val="Je0gAzCIb4f0mlZ0Kj6tA6"/>
</p:tagLst>
</file>

<file path=ppt/tags/tag46.xml><?xml version="1.0" encoding="utf-8"?>
<p:tagLst xmlns:a="http://schemas.openxmlformats.org/drawingml/2006/main" xmlns:r="http://schemas.openxmlformats.org/officeDocument/2006/relationships" xmlns:p="http://schemas.openxmlformats.org/presentationml/2006/main">
  <p:tag name="DVSHAPEID" val="6qx4RSP2dfrZygwTwgTQTA"/>
</p:tagLst>
</file>

<file path=ppt/tags/tag47.xml><?xml version="1.0" encoding="utf-8"?>
<p:tagLst xmlns:a="http://schemas.openxmlformats.org/drawingml/2006/main" xmlns:r="http://schemas.openxmlformats.org/officeDocument/2006/relationships" xmlns:p="http://schemas.openxmlformats.org/presentationml/2006/main">
  <p:tag name="DVSHAPEID" val="MU7J3zReso8C7zJwHKT9QZ"/>
</p:tagLst>
</file>

<file path=ppt/tags/tag48.xml><?xml version="1.0" encoding="utf-8"?>
<p:tagLst xmlns:a="http://schemas.openxmlformats.org/drawingml/2006/main" xmlns:r="http://schemas.openxmlformats.org/officeDocument/2006/relationships" xmlns:p="http://schemas.openxmlformats.org/presentationml/2006/main">
  <p:tag name="DVSHAPEID" val="znMIuRNQzKdwDCX7PfaZN2"/>
</p:tagLst>
</file>

<file path=ppt/tags/tag49.xml><?xml version="1.0" encoding="utf-8"?>
<p:tagLst xmlns:a="http://schemas.openxmlformats.org/drawingml/2006/main" xmlns:r="http://schemas.openxmlformats.org/officeDocument/2006/relationships" xmlns:p="http://schemas.openxmlformats.org/presentationml/2006/main">
  <p:tag name="DVSHAPEID" val="RV8W90y9WJKMlJXk50rBOo"/>
</p:tagLst>
</file>

<file path=ppt/tags/tag5.xml><?xml version="1.0" encoding="utf-8"?>
<p:tagLst xmlns:a="http://schemas.openxmlformats.org/drawingml/2006/main" xmlns:r="http://schemas.openxmlformats.org/officeDocument/2006/relationships" xmlns:p="http://schemas.openxmlformats.org/presentationml/2006/main">
  <p:tag name="DVSHAPEID" val="ZkvBQbaWF3k5Kw8sAfOE0S"/>
</p:tagLst>
</file>

<file path=ppt/tags/tag50.xml><?xml version="1.0" encoding="utf-8"?>
<p:tagLst xmlns:a="http://schemas.openxmlformats.org/drawingml/2006/main" xmlns:r="http://schemas.openxmlformats.org/officeDocument/2006/relationships" xmlns:p="http://schemas.openxmlformats.org/presentationml/2006/main">
  <p:tag name="DVSHAPEID" val="pBV7zAVEYQbxwQAxHNhqNt"/>
</p:tagLst>
</file>

<file path=ppt/tags/tag51.xml><?xml version="1.0" encoding="utf-8"?>
<p:tagLst xmlns:a="http://schemas.openxmlformats.org/drawingml/2006/main" xmlns:r="http://schemas.openxmlformats.org/officeDocument/2006/relationships" xmlns:p="http://schemas.openxmlformats.org/presentationml/2006/main">
  <p:tag name="DVSHAPEID" val="MRgdaua9ycdswx01qYeiKT"/>
</p:tagLst>
</file>

<file path=ppt/tags/tag52.xml><?xml version="1.0" encoding="utf-8"?>
<p:tagLst xmlns:a="http://schemas.openxmlformats.org/drawingml/2006/main" xmlns:r="http://schemas.openxmlformats.org/officeDocument/2006/relationships" xmlns:p="http://schemas.openxmlformats.org/presentationml/2006/main">
  <p:tag name="DVSHAPEID" val="ANd6JxiEjoAVP4QlpquOiZ"/>
</p:tagLst>
</file>

<file path=ppt/tags/tag53.xml><?xml version="1.0" encoding="utf-8"?>
<p:tagLst xmlns:a="http://schemas.openxmlformats.org/drawingml/2006/main" xmlns:r="http://schemas.openxmlformats.org/officeDocument/2006/relationships" xmlns:p="http://schemas.openxmlformats.org/presentationml/2006/main">
  <p:tag name="DVSHAPEID" val="k3k2xGmjcuISgtZ4KCQUSO"/>
</p:tagLst>
</file>

<file path=ppt/tags/tag54.xml><?xml version="1.0" encoding="utf-8"?>
<p:tagLst xmlns:a="http://schemas.openxmlformats.org/drawingml/2006/main" xmlns:r="http://schemas.openxmlformats.org/officeDocument/2006/relationships" xmlns:p="http://schemas.openxmlformats.org/presentationml/2006/main">
  <p:tag name="DVSHAPEID" val="RBIVa4yNOVABtaMH0Ch0c6"/>
</p:tagLst>
</file>

<file path=ppt/tags/tag55.xml><?xml version="1.0" encoding="utf-8"?>
<p:tagLst xmlns:a="http://schemas.openxmlformats.org/drawingml/2006/main" xmlns:r="http://schemas.openxmlformats.org/officeDocument/2006/relationships" xmlns:p="http://schemas.openxmlformats.org/presentationml/2006/main">
  <p:tag name="DVSHAPEID" val="cWOnmlFRYo7vbIkBvhKoGN"/>
</p:tagLst>
</file>

<file path=ppt/tags/tag56.xml><?xml version="1.0" encoding="utf-8"?>
<p:tagLst xmlns:a="http://schemas.openxmlformats.org/drawingml/2006/main" xmlns:r="http://schemas.openxmlformats.org/officeDocument/2006/relationships" xmlns:p="http://schemas.openxmlformats.org/presentationml/2006/main">
  <p:tag name="DVSHAPEID" val="iEZPi3CeCSCLoM6MId8WXc"/>
</p:tagLst>
</file>

<file path=ppt/tags/tag57.xml><?xml version="1.0" encoding="utf-8"?>
<p:tagLst xmlns:a="http://schemas.openxmlformats.org/drawingml/2006/main" xmlns:r="http://schemas.openxmlformats.org/officeDocument/2006/relationships" xmlns:p="http://schemas.openxmlformats.org/presentationml/2006/main">
  <p:tag name="DVSHAPEID" val="tYZ3mo60fOppD9nx3BfJMf"/>
</p:tagLst>
</file>

<file path=ppt/tags/tag6.xml><?xml version="1.0" encoding="utf-8"?>
<p:tagLst xmlns:a="http://schemas.openxmlformats.org/drawingml/2006/main" xmlns:r="http://schemas.openxmlformats.org/officeDocument/2006/relationships" xmlns:p="http://schemas.openxmlformats.org/presentationml/2006/main">
  <p:tag name="DVSHAPEID" val="8u0vkhLm5d9QIuUddtk9Cc"/>
</p:tagLst>
</file>

<file path=ppt/tags/tag7.xml><?xml version="1.0" encoding="utf-8"?>
<p:tagLst xmlns:a="http://schemas.openxmlformats.org/drawingml/2006/main" xmlns:r="http://schemas.openxmlformats.org/officeDocument/2006/relationships" xmlns:p="http://schemas.openxmlformats.org/presentationml/2006/main">
  <p:tag name="DVSHAPEID" val="UAjUCTCrYjeI4sK3Il3ZU5"/>
</p:tagLst>
</file>

<file path=ppt/tags/tag8.xml><?xml version="1.0" encoding="utf-8"?>
<p:tagLst xmlns:a="http://schemas.openxmlformats.org/drawingml/2006/main" xmlns:r="http://schemas.openxmlformats.org/officeDocument/2006/relationships" xmlns:p="http://schemas.openxmlformats.org/presentationml/2006/main">
  <p:tag name="DVSHAPEID" val="RelBa6jEEYe2ZdkCK8ISRW"/>
</p:tagLst>
</file>

<file path=ppt/tags/tag9.xml><?xml version="1.0" encoding="utf-8"?>
<p:tagLst xmlns:a="http://schemas.openxmlformats.org/drawingml/2006/main" xmlns:r="http://schemas.openxmlformats.org/officeDocument/2006/relationships" xmlns:p="http://schemas.openxmlformats.org/presentationml/2006/main">
  <p:tag name="DVSHAPEID" val="2atf3JqbKxhstTesOII0CX"/>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S123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roid Office">
      <a:majorFont>
        <a:latin typeface="Droid Sans"/>
        <a:ea typeface=""/>
        <a:cs typeface=""/>
      </a:majorFont>
      <a:minorFont>
        <a:latin typeface="Cambria"/>
        <a:ea typeface=""/>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8610</TotalTime>
  <Words>5653</Words>
  <Application>Microsoft Office PowerPoint</Application>
  <PresentationFormat>On-screen Show (16:9)</PresentationFormat>
  <Paragraphs>676</Paragraphs>
  <Slides>57</Slides>
  <Notes>57</Notes>
  <HiddenSlides>12</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CS123 Theme</vt:lpstr>
      <vt:lpstr>Illumination and Light Transport</vt:lpstr>
      <vt:lpstr>Outline</vt:lpstr>
      <vt:lpstr>The Microscopic View of Light</vt:lpstr>
      <vt:lpstr>The Microscopic View of Light</vt:lpstr>
      <vt:lpstr>The Microscopic View of Light</vt:lpstr>
      <vt:lpstr>The Macroscopic View of Light</vt:lpstr>
      <vt:lpstr>The Electromagnetic Spectrum</vt:lpstr>
      <vt:lpstr>Outline</vt:lpstr>
      <vt:lpstr>Illumination Models: Direct (non-global) Illumination</vt:lpstr>
      <vt:lpstr>Illumination Models: Global Illumination</vt:lpstr>
      <vt:lpstr>The Rendering Equation (Kajiya, Immel et al, 1986)</vt:lpstr>
      <vt:lpstr>The Rendering Equation in another form </vt:lpstr>
      <vt:lpstr>Examples of Global Models</vt:lpstr>
      <vt:lpstr>Illumination Models: Non-global vs. Global Models</vt:lpstr>
      <vt:lpstr>Illumination and Shading</vt:lpstr>
      <vt:lpstr>Outline</vt:lpstr>
      <vt:lpstr>Illumination Models: Computing Illumination</vt:lpstr>
      <vt:lpstr>Light Transport: Inverse Square Law</vt:lpstr>
      <vt:lpstr>Outline</vt:lpstr>
      <vt:lpstr>Modeling Reflectance: The BRDF (1/2)</vt:lpstr>
      <vt:lpstr>Modeling Reflectance: The BRDF (2/2)</vt:lpstr>
      <vt:lpstr>Simple Reflectance Models</vt:lpstr>
      <vt:lpstr>Modeling Reflectance: Lambertian (1/2)</vt:lpstr>
      <vt:lpstr>Modeling Reflectance: Lambertian (2/2)</vt:lpstr>
      <vt:lpstr>Modeling Reflectance: Specular</vt:lpstr>
      <vt:lpstr>Modeling Reflection: BSSRDF</vt:lpstr>
      <vt:lpstr>Modeling Reflectance: Subsurface Scattering</vt:lpstr>
      <vt:lpstr>Modeling Reflectance: Measuring B*DFs</vt:lpstr>
      <vt:lpstr>Outline</vt:lpstr>
      <vt:lpstr>Illumination Models: Phong (1/5) (Review)</vt:lpstr>
      <vt:lpstr>Illumination Models: Phong (2/5) (Review)</vt:lpstr>
      <vt:lpstr>Illumination Models: Phong (3/5) (Review)</vt:lpstr>
      <vt:lpstr>Illumination Models: Phong (4/5) (Review)</vt:lpstr>
      <vt:lpstr>Illumination Models: Phong (5/5) (Review)</vt:lpstr>
      <vt:lpstr>Illumination Models: Blinn-Phong</vt:lpstr>
      <vt:lpstr>Illumination Models: Computing Results</vt:lpstr>
      <vt:lpstr>Outline</vt:lpstr>
      <vt:lpstr>Shading Models – Flat/Constant (Review)</vt:lpstr>
      <vt:lpstr>Shading Models – Gouraud (Review) </vt:lpstr>
      <vt:lpstr>Shading Models – Phong (Review) </vt:lpstr>
      <vt:lpstr>Outline</vt:lpstr>
      <vt:lpstr>Advanced GI Techniques</vt:lpstr>
      <vt:lpstr>Advanced GI Techniques</vt:lpstr>
      <vt:lpstr>Advanced GI Techniques</vt:lpstr>
      <vt:lpstr>Advanced GI Techniques</vt:lpstr>
      <vt:lpstr>Appendix: Math concepts and equations</vt:lpstr>
      <vt:lpstr>Computing Illumination: Light Transport (1/4)</vt:lpstr>
      <vt:lpstr>Computing Illumination: Light Transport (2/4)</vt:lpstr>
      <vt:lpstr>Computing Illumination: Light Transport (3/4)</vt:lpstr>
      <vt:lpstr>Computing Illumination: Light Transport (4/4)</vt:lpstr>
      <vt:lpstr>Modeling Reflectance: The BRDF (2/3)</vt:lpstr>
      <vt:lpstr>Modeling Reflectance: The BRDF (3/3)</vt:lpstr>
      <vt:lpstr>Modeling Reflectance</vt:lpstr>
      <vt:lpstr>Illumination Models: Lambertian (2/2)</vt:lpstr>
      <vt:lpstr>Modeling Reflectance (1/2)</vt:lpstr>
      <vt:lpstr>Embedded Font</vt:lpstr>
      <vt:lpstr>Diagram Src (hidden slide)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Illumination</dc:title>
  <dc:creator>psastras;ben@herila.net</dc:creator>
  <cp:keywords>cs123</cp:keywords>
  <cp:lastModifiedBy>Wil</cp:lastModifiedBy>
  <cp:revision>496</cp:revision>
  <dcterms:created xsi:type="dcterms:W3CDTF">2010-06-08T01:46:57Z</dcterms:created>
  <dcterms:modified xsi:type="dcterms:W3CDTF">2012-11-01T03:02:19Z</dcterms:modified>
</cp:coreProperties>
</file>